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0" r:id="rId1"/>
  </p:sldMasterIdLst>
  <p:sldIdLst>
    <p:sldId id="256" r:id="rId2"/>
    <p:sldId id="257" r:id="rId3"/>
    <p:sldId id="258" r:id="rId4"/>
    <p:sldId id="262" r:id="rId5"/>
    <p:sldId id="263" r:id="rId6"/>
    <p:sldId id="268" r:id="rId7"/>
    <p:sldId id="264" r:id="rId8"/>
    <p:sldId id="265" r:id="rId9"/>
    <p:sldId id="266" r:id="rId10"/>
    <p:sldId id="313" r:id="rId11"/>
    <p:sldId id="267" r:id="rId12"/>
    <p:sldId id="269" r:id="rId13"/>
    <p:sldId id="272" r:id="rId14"/>
    <p:sldId id="270" r:id="rId15"/>
    <p:sldId id="271" r:id="rId16"/>
    <p:sldId id="273" r:id="rId17"/>
    <p:sldId id="274" r:id="rId18"/>
    <p:sldId id="275" r:id="rId19"/>
    <p:sldId id="276" r:id="rId20"/>
    <p:sldId id="277" r:id="rId21"/>
    <p:sldId id="278" r:id="rId22"/>
    <p:sldId id="280" r:id="rId23"/>
    <p:sldId id="281" r:id="rId24"/>
    <p:sldId id="282" r:id="rId25"/>
    <p:sldId id="312" r:id="rId26"/>
    <p:sldId id="283" r:id="rId27"/>
    <p:sldId id="284" r:id="rId28"/>
    <p:sldId id="285" r:id="rId29"/>
    <p:sldId id="291" r:id="rId30"/>
    <p:sldId id="286" r:id="rId31"/>
    <p:sldId id="288" r:id="rId32"/>
    <p:sldId id="289" r:id="rId33"/>
    <p:sldId id="292" r:id="rId34"/>
    <p:sldId id="287" r:id="rId35"/>
    <p:sldId id="290" r:id="rId36"/>
    <p:sldId id="293" r:id="rId37"/>
    <p:sldId id="294" r:id="rId38"/>
    <p:sldId id="295" r:id="rId39"/>
    <p:sldId id="296" r:id="rId40"/>
    <p:sldId id="297" r:id="rId41"/>
    <p:sldId id="298" r:id="rId42"/>
    <p:sldId id="299" r:id="rId43"/>
    <p:sldId id="300" r:id="rId44"/>
    <p:sldId id="302" r:id="rId45"/>
    <p:sldId id="303" r:id="rId46"/>
    <p:sldId id="304" r:id="rId47"/>
    <p:sldId id="305" r:id="rId48"/>
    <p:sldId id="306" r:id="rId49"/>
    <p:sldId id="307" r:id="rId50"/>
    <p:sldId id="308" r:id="rId51"/>
    <p:sldId id="309" r:id="rId52"/>
    <p:sldId id="31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eem" initials="A" lastIdx="1" clrIdx="0">
    <p:extLst>
      <p:ext uri="{19B8F6BF-5375-455C-9EA6-DF929625EA0E}">
        <p15:presenceInfo xmlns:p15="http://schemas.microsoft.com/office/powerpoint/2012/main" userId="bf8482e98031fc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5C83-E0A5-4561-A164-984D7758B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BF8C31-47F2-4130-8811-FCDDDE38B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0EE9B3-966A-4D7A-96B5-182BCF858BB5}"/>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4F929B87-DA32-4429-B926-6351893FD6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6CA1B2-91DA-4F17-AB9A-E25566BE8110}"/>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199871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8E51-527A-4913-8FE1-C20A1ED9DB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4B94D7-837E-4369-B4D7-6342996DC9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92EAC6-BEEA-4FD3-914D-954038A86194}"/>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1489C028-A024-4B39-AD85-1FF6EDB756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C1CCC9-EAED-4D9D-A184-884A89C3C228}"/>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274694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421484-890F-4D40-8EC9-5026AE1673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696896-95CB-4342-8B18-3D5CEFA688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8AA97F-E1A5-4B40-931B-223A1135DB45}"/>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EA0A4565-90AE-4060-BF88-E4E37B31FC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123E4C-A860-49D6-977E-B1D85A1817B4}"/>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775012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102B-C762-4205-8940-F4A056A920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FF1ED7-F063-45D5-8036-113E144D57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F7CBF-13AC-409C-B60B-6004A3E9AD25}"/>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38331A30-5DD6-42A3-8D30-0EC1917286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7F3B90-3377-4D0A-AE28-CEB3F954AF54}"/>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3816377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32C9-548F-487A-9F0F-A26F0A70D6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4B3DA1-D3DC-436E-962F-CE64FAC643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581DAD-DF5D-4E25-B38A-C4E68ED927B6}"/>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C2785692-4A7A-4190-91B3-40CCF2A21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9B796D-1839-4263-AE8F-36B714B56547}"/>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2784381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E3B0-064D-402B-B172-4DD8B1AAF2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0BB4C-BAB2-42C4-9867-DDDDC7E5AA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FDEF1B2-8087-4D27-8682-588358A03B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657190-6DB9-4E92-9044-5B47F1185C5D}"/>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6" name="Footer Placeholder 5">
            <a:extLst>
              <a:ext uri="{FF2B5EF4-FFF2-40B4-BE49-F238E27FC236}">
                <a16:creationId xmlns:a16="http://schemas.microsoft.com/office/drawing/2014/main" id="{88C9BAE2-0EBE-42F0-9C70-53D9DBAD95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CDF334-4D38-437F-9794-47701209ED0D}"/>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295351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5E64-B5BB-401E-9FD1-09FB0ECECAF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4E4E95-63EB-4F2C-AC03-56424E45CE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8BF953-57A9-49AF-8578-49A2607CEB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B4D742-38B7-4EA0-A7C1-714E0AF508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504EEB-46DF-47EC-8087-ABACA0B42F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3C8C566-CB07-4671-B1E0-D7C43492A3A4}"/>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8" name="Footer Placeholder 7">
            <a:extLst>
              <a:ext uri="{FF2B5EF4-FFF2-40B4-BE49-F238E27FC236}">
                <a16:creationId xmlns:a16="http://schemas.microsoft.com/office/drawing/2014/main" id="{CFB6F743-313C-4668-BC90-C2869EDD513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3CFF255-9F56-4D49-986B-E4BB2740A1A3}"/>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293962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3998F-371E-49F3-945E-5EE0FA225E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7A4559-7813-4608-95EC-99314782128A}"/>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4" name="Footer Placeholder 3">
            <a:extLst>
              <a:ext uri="{FF2B5EF4-FFF2-40B4-BE49-F238E27FC236}">
                <a16:creationId xmlns:a16="http://schemas.microsoft.com/office/drawing/2014/main" id="{8A388F6D-2509-403C-83DE-189DE5958F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817DFBF-9B51-4130-A19F-7A457B73A674}"/>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3848940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3ACC4-6A64-4CAA-B8E8-B221A79B47FB}"/>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3" name="Footer Placeholder 2">
            <a:extLst>
              <a:ext uri="{FF2B5EF4-FFF2-40B4-BE49-F238E27FC236}">
                <a16:creationId xmlns:a16="http://schemas.microsoft.com/office/drawing/2014/main" id="{5401F9F5-6182-4BEF-8604-8F34E9A0666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223D35-31BE-4E6D-92C2-5B33F4F74D11}"/>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402809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8CDE-ACFD-4A2B-944E-A7E93A35F1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91BDC4-6AF6-4E2F-A3B1-40CE47D47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D75FD9-4366-4206-871B-520914EA65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898BFA-17D4-4297-A01F-BAD221442255}"/>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6" name="Footer Placeholder 5">
            <a:extLst>
              <a:ext uri="{FF2B5EF4-FFF2-40B4-BE49-F238E27FC236}">
                <a16:creationId xmlns:a16="http://schemas.microsoft.com/office/drawing/2014/main" id="{42992D97-63D3-43D2-809D-6B1CF61A55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2EA941-B790-4739-AC74-0E7996AD493A}"/>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158138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DEC5-C6BA-4F25-9673-E04BDE281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A52DB3-FDC2-443F-8B6C-9440143A8D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585396-AE46-4938-ACD9-BED599622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C89D3-EAFF-4AFB-923F-622BAF9DCAAA}"/>
              </a:ext>
            </a:extLst>
          </p:cNvPr>
          <p:cNvSpPr>
            <a:spLocks noGrp="1"/>
          </p:cNvSpPr>
          <p:nvPr>
            <p:ph type="dt" sz="half" idx="10"/>
          </p:nvPr>
        </p:nvSpPr>
        <p:spPr/>
        <p:txBody>
          <a:bodyPr/>
          <a:lstStyle/>
          <a:p>
            <a:fld id="{AE7F02B4-A36E-4B96-97DC-E7E4E4ABC9C9}" type="datetimeFigureOut">
              <a:rPr lang="en-IN" smtClean="0"/>
              <a:t>29-04-2021</a:t>
            </a:fld>
            <a:endParaRPr lang="en-IN"/>
          </a:p>
        </p:txBody>
      </p:sp>
      <p:sp>
        <p:nvSpPr>
          <p:cNvPr id="6" name="Footer Placeholder 5">
            <a:extLst>
              <a:ext uri="{FF2B5EF4-FFF2-40B4-BE49-F238E27FC236}">
                <a16:creationId xmlns:a16="http://schemas.microsoft.com/office/drawing/2014/main" id="{159C0BA4-AC8F-41E2-B192-2C1CCE9003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97FA23-06CD-4ABB-8E6A-23F9BF974EC1}"/>
              </a:ext>
            </a:extLst>
          </p:cNvPr>
          <p:cNvSpPr>
            <a:spLocks noGrp="1"/>
          </p:cNvSpPr>
          <p:nvPr>
            <p:ph type="sldNum" sz="quarter" idx="12"/>
          </p:nvPr>
        </p:nvSpPr>
        <p:spPr/>
        <p:txBody>
          <a:bodyPr/>
          <a:lstStyle/>
          <a:p>
            <a:fld id="{9140E92E-C0DD-4EAF-8E71-26641231B7A9}" type="slidenum">
              <a:rPr lang="en-IN" smtClean="0"/>
              <a:t>‹#›</a:t>
            </a:fld>
            <a:endParaRPr lang="en-IN"/>
          </a:p>
        </p:txBody>
      </p:sp>
    </p:spTree>
    <p:extLst>
      <p:ext uri="{BB962C8B-B14F-4D97-AF65-F5344CB8AC3E}">
        <p14:creationId xmlns:p14="http://schemas.microsoft.com/office/powerpoint/2010/main" val="95512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4A0807-BEBC-4B60-82F3-10B2F417A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AC5617-FF1F-4823-9594-F07D3B86DD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AFF72E-44A7-4E71-94F2-27BF31227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F02B4-A36E-4B96-97DC-E7E4E4ABC9C9}" type="datetimeFigureOut">
              <a:rPr lang="en-IN" smtClean="0"/>
              <a:t>29-04-2021</a:t>
            </a:fld>
            <a:endParaRPr lang="en-IN"/>
          </a:p>
        </p:txBody>
      </p:sp>
      <p:sp>
        <p:nvSpPr>
          <p:cNvPr id="5" name="Footer Placeholder 4">
            <a:extLst>
              <a:ext uri="{FF2B5EF4-FFF2-40B4-BE49-F238E27FC236}">
                <a16:creationId xmlns:a16="http://schemas.microsoft.com/office/drawing/2014/main" id="{BCEDD2B1-1C6D-4DF3-8E5F-AB0497F36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F2D5701-565D-4738-93F7-311EE4779B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0E92E-C0DD-4EAF-8E71-26641231B7A9}" type="slidenum">
              <a:rPr lang="en-IN" smtClean="0"/>
              <a:t>‹#›</a:t>
            </a:fld>
            <a:endParaRPr lang="en-IN"/>
          </a:p>
        </p:txBody>
      </p:sp>
    </p:spTree>
    <p:extLst>
      <p:ext uri="{BB962C8B-B14F-4D97-AF65-F5344CB8AC3E}">
        <p14:creationId xmlns:p14="http://schemas.microsoft.com/office/powerpoint/2010/main" val="30064799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4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242A4-6BA9-4A20-89E5-EEB288C758FA}"/>
              </a:ext>
            </a:extLst>
          </p:cNvPr>
          <p:cNvSpPr>
            <a:spLocks noGrp="1"/>
          </p:cNvSpPr>
          <p:nvPr>
            <p:ph type="ctrTitle"/>
          </p:nvPr>
        </p:nvSpPr>
        <p:spPr>
          <a:xfrm>
            <a:off x="934720" y="970121"/>
            <a:ext cx="9804400" cy="898844"/>
          </a:xfrm>
        </p:spPr>
        <p:txBody>
          <a:bodyPr>
            <a:noAutofit/>
          </a:bodyPr>
          <a:lstStyle/>
          <a:p>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Micro Credit Defaulters</a:t>
            </a:r>
            <a:r>
              <a:rPr lang="en-IN" sz="5400" b="1" u="sng" dirty="0">
                <a:solidFill>
                  <a:srgbClr val="FF0000"/>
                </a:solidFill>
                <a:latin typeface="Berlin Sans FB Demi" panose="020E0802020502020306" pitchFamily="34" charset="0"/>
                <a:cs typeface="Aparajita" panose="020B0502040204020203" pitchFamily="18" charset="0"/>
              </a:rPr>
              <a:t> </a:t>
            </a:r>
          </a:p>
        </p:txBody>
      </p:sp>
      <p:sp>
        <p:nvSpPr>
          <p:cNvPr id="3" name="Subtitle 2">
            <a:extLst>
              <a:ext uri="{FF2B5EF4-FFF2-40B4-BE49-F238E27FC236}">
                <a16:creationId xmlns:a16="http://schemas.microsoft.com/office/drawing/2014/main" id="{CE206BA5-DBF7-4E5F-8324-C43C81940B91}"/>
              </a:ext>
            </a:extLst>
          </p:cNvPr>
          <p:cNvSpPr>
            <a:spLocks noGrp="1"/>
          </p:cNvSpPr>
          <p:nvPr>
            <p:ph type="subTitle" idx="1"/>
          </p:nvPr>
        </p:nvSpPr>
        <p:spPr bwMode="auto">
          <a:xfrm>
            <a:off x="7172960" y="5232401"/>
            <a:ext cx="4704080" cy="1148080"/>
          </a:xfrm>
        </p:spPr>
        <p:txBody>
          <a:bodyPr>
            <a:noAutofit/>
          </a:bodyPr>
          <a:lstStyle/>
          <a:p>
            <a:r>
              <a:rPr lang="en-IN" sz="2800" b="1" spc="300" dirty="0">
                <a:solidFill>
                  <a:srgbClr val="FF0000"/>
                </a:solidFill>
                <a:effectLst>
                  <a:outerShdw blurRad="38100" dist="38100" dir="2700000" algn="tl">
                    <a:srgbClr val="000000">
                      <a:alpha val="43137"/>
                    </a:srgbClr>
                  </a:outerShdw>
                </a:effectLst>
                <a:latin typeface="Viner Hand ITC" panose="03070502030502020203" pitchFamily="66" charset="0"/>
                <a:ea typeface="+mj-ea"/>
                <a:cs typeface="+mj-cs"/>
              </a:rPr>
              <a:t>Presented by :-</a:t>
            </a:r>
          </a:p>
          <a:p>
            <a:r>
              <a:rPr lang="en-IN" sz="2800" b="1" spc="300" dirty="0" err="1">
                <a:solidFill>
                  <a:srgbClr val="FF0000"/>
                </a:solidFill>
                <a:effectLst>
                  <a:outerShdw blurRad="38100" dist="38100" dir="2700000" algn="tl">
                    <a:srgbClr val="000000">
                      <a:alpha val="43137"/>
                    </a:srgbClr>
                  </a:outerShdw>
                </a:effectLst>
                <a:latin typeface="Viner Hand ITC" panose="03070502030502020203" pitchFamily="66" charset="0"/>
                <a:ea typeface="+mj-ea"/>
                <a:cs typeface="+mj-cs"/>
              </a:rPr>
              <a:t>Asheem</a:t>
            </a:r>
            <a:r>
              <a:rPr lang="en-IN" sz="2800" b="1" spc="300" dirty="0">
                <a:solidFill>
                  <a:srgbClr val="FF0000"/>
                </a:solidFill>
                <a:effectLst>
                  <a:outerShdw blurRad="38100" dist="38100" dir="2700000" algn="tl">
                    <a:srgbClr val="000000">
                      <a:alpha val="43137"/>
                    </a:srgbClr>
                  </a:outerShdw>
                </a:effectLst>
                <a:latin typeface="Viner Hand ITC" panose="03070502030502020203" pitchFamily="66" charset="0"/>
                <a:ea typeface="+mj-ea"/>
                <a:cs typeface="+mj-cs"/>
              </a:rPr>
              <a:t> Siwach</a:t>
            </a:r>
          </a:p>
        </p:txBody>
      </p:sp>
    </p:spTree>
    <p:extLst>
      <p:ext uri="{BB962C8B-B14F-4D97-AF65-F5344CB8AC3E}">
        <p14:creationId xmlns:p14="http://schemas.microsoft.com/office/powerpoint/2010/main" val="31610497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64F5E4-7A98-4BCB-ADC7-CF50D4428A4E}"/>
              </a:ext>
            </a:extLst>
          </p:cNvPr>
          <p:cNvSpPr>
            <a:spLocks noGrp="1"/>
          </p:cNvSpPr>
          <p:nvPr>
            <p:ph type="title"/>
          </p:nvPr>
        </p:nvSpPr>
        <p:spPr>
          <a:xfrm>
            <a:off x="838200" y="365125"/>
            <a:ext cx="10541000" cy="6045835"/>
          </a:xfrm>
        </p:spPr>
        <p:txBody>
          <a:bodyPr>
            <a:normAutofit/>
          </a:bodyPr>
          <a:lstStyle/>
          <a:p>
            <a:pPr algn="ctr"/>
            <a:r>
              <a:rPr lang="en-IN" sz="80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r>
              <a:rPr lang="en-IN" sz="8000" dirty="0"/>
              <a:t> </a:t>
            </a:r>
            <a:r>
              <a:rPr lang="en-IN" sz="8000" b="1" spc="300" dirty="0">
                <a:solidFill>
                  <a:srgbClr val="FF0000"/>
                </a:solidFill>
                <a:effectLst>
                  <a:outerShdw blurRad="38100" dist="38100" dir="2700000" algn="tl">
                    <a:srgbClr val="000000">
                      <a:alpha val="43137"/>
                    </a:srgbClr>
                  </a:outerShdw>
                </a:effectLst>
                <a:latin typeface="Viner Hand ITC" panose="03070502030502020203" pitchFamily="66" charset="0"/>
              </a:rPr>
              <a:t>Visualization</a:t>
            </a:r>
            <a:endParaRPr lang="en-IN" sz="8000" dirty="0"/>
          </a:p>
        </p:txBody>
      </p:sp>
    </p:spTree>
    <p:extLst>
      <p:ext uri="{BB962C8B-B14F-4D97-AF65-F5344CB8AC3E}">
        <p14:creationId xmlns:p14="http://schemas.microsoft.com/office/powerpoint/2010/main" val="426956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F7C44B-0C00-4BE6-A616-36EC77705258}"/>
              </a:ext>
            </a:extLst>
          </p:cNvPr>
          <p:cNvPicPr>
            <a:picLocks noGrp="1" noChangeAspect="1"/>
          </p:cNvPicPr>
          <p:nvPr>
            <p:ph idx="4294967295"/>
          </p:nvPr>
        </p:nvPicPr>
        <p:blipFill rotWithShape="1">
          <a:blip r:embed="rId2"/>
          <a:srcRect l="17965" t="32908" r="31129" b="10963"/>
          <a:stretch/>
        </p:blipFill>
        <p:spPr>
          <a:xfrm>
            <a:off x="1309660" y="1051401"/>
            <a:ext cx="9572679" cy="5308759"/>
          </a:xfrm>
        </p:spPr>
      </p:pic>
    </p:spTree>
    <p:extLst>
      <p:ext uri="{BB962C8B-B14F-4D97-AF65-F5344CB8AC3E}">
        <p14:creationId xmlns:p14="http://schemas.microsoft.com/office/powerpoint/2010/main" val="397815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3E0154-38A9-4767-964E-52C5D1B518E6}"/>
              </a:ext>
            </a:extLst>
          </p:cNvPr>
          <p:cNvPicPr>
            <a:picLocks noGrp="1" noChangeAspect="1"/>
          </p:cNvPicPr>
          <p:nvPr>
            <p:ph idx="4294967295"/>
          </p:nvPr>
        </p:nvPicPr>
        <p:blipFill rotWithShape="1">
          <a:blip r:embed="rId2"/>
          <a:srcRect l="4813" t="22552" r="28045" b="15107"/>
          <a:stretch/>
        </p:blipFill>
        <p:spPr>
          <a:xfrm>
            <a:off x="223521" y="487045"/>
            <a:ext cx="10861278" cy="6370955"/>
          </a:xfrm>
        </p:spPr>
      </p:pic>
    </p:spTree>
    <p:extLst>
      <p:ext uri="{BB962C8B-B14F-4D97-AF65-F5344CB8AC3E}">
        <p14:creationId xmlns:p14="http://schemas.microsoft.com/office/powerpoint/2010/main" val="1555601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CED864-0B54-4435-8C3E-2587635CD67B}"/>
              </a:ext>
            </a:extLst>
          </p:cNvPr>
          <p:cNvPicPr>
            <a:picLocks noGrp="1" noChangeAspect="1"/>
          </p:cNvPicPr>
          <p:nvPr>
            <p:ph idx="4294967295"/>
          </p:nvPr>
        </p:nvPicPr>
        <p:blipFill rotWithShape="1">
          <a:blip r:embed="rId2"/>
          <a:srcRect l="8524" t="24342" r="31337" b="14635"/>
          <a:stretch/>
        </p:blipFill>
        <p:spPr>
          <a:xfrm>
            <a:off x="711200" y="641032"/>
            <a:ext cx="10445992" cy="5962967"/>
          </a:xfrm>
        </p:spPr>
      </p:pic>
    </p:spTree>
    <p:extLst>
      <p:ext uri="{BB962C8B-B14F-4D97-AF65-F5344CB8AC3E}">
        <p14:creationId xmlns:p14="http://schemas.microsoft.com/office/powerpoint/2010/main" val="383116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793CA-0598-44A2-8181-3170F1656C4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5B4FF5-D8FD-4F09-B301-B5D2232184EA}"/>
              </a:ext>
            </a:extLst>
          </p:cNvPr>
          <p:cNvPicPr>
            <a:picLocks noGrp="1" noChangeAspect="1"/>
          </p:cNvPicPr>
          <p:nvPr>
            <p:ph idx="1"/>
          </p:nvPr>
        </p:nvPicPr>
        <p:blipFill rotWithShape="1">
          <a:blip r:embed="rId2"/>
          <a:srcRect l="6943" t="30962" r="6175" b="52388"/>
          <a:stretch/>
        </p:blipFill>
        <p:spPr>
          <a:xfrm>
            <a:off x="838200" y="792481"/>
            <a:ext cx="10388600" cy="1229359"/>
          </a:xfrm>
        </p:spPr>
      </p:pic>
      <p:pic>
        <p:nvPicPr>
          <p:cNvPr id="6" name="Content Placeholder 4">
            <a:extLst>
              <a:ext uri="{FF2B5EF4-FFF2-40B4-BE49-F238E27FC236}">
                <a16:creationId xmlns:a16="http://schemas.microsoft.com/office/drawing/2014/main" id="{D50C4EDB-5770-43F9-907E-F5B4FFB58890}"/>
              </a:ext>
            </a:extLst>
          </p:cNvPr>
          <p:cNvPicPr>
            <a:picLocks noChangeAspect="1"/>
          </p:cNvPicPr>
          <p:nvPr/>
        </p:nvPicPr>
        <p:blipFill rotWithShape="1">
          <a:blip r:embed="rId2"/>
          <a:srcRect l="13273" t="46851" r="45516" b="1750"/>
          <a:stretch/>
        </p:blipFill>
        <p:spPr>
          <a:xfrm>
            <a:off x="3119120" y="2270442"/>
            <a:ext cx="5537200" cy="4222433"/>
          </a:xfrm>
          <a:prstGeom prst="rect">
            <a:avLst/>
          </a:prstGeom>
        </p:spPr>
      </p:pic>
    </p:spTree>
    <p:extLst>
      <p:ext uri="{BB962C8B-B14F-4D97-AF65-F5344CB8AC3E}">
        <p14:creationId xmlns:p14="http://schemas.microsoft.com/office/powerpoint/2010/main" val="141906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A06A58-399B-4BF6-A40A-2AF7070C6B93}"/>
              </a:ext>
            </a:extLst>
          </p:cNvPr>
          <p:cNvPicPr>
            <a:picLocks noGrp="1" noChangeAspect="1"/>
          </p:cNvPicPr>
          <p:nvPr>
            <p:ph idx="4294967295"/>
          </p:nvPr>
        </p:nvPicPr>
        <p:blipFill rotWithShape="1">
          <a:blip r:embed="rId2"/>
          <a:srcRect l="13054" t="15684" r="21443" b="22336"/>
          <a:stretch/>
        </p:blipFill>
        <p:spPr>
          <a:xfrm>
            <a:off x="314959" y="426720"/>
            <a:ext cx="11267441" cy="6136640"/>
          </a:xfrm>
        </p:spPr>
      </p:pic>
    </p:spTree>
    <p:extLst>
      <p:ext uri="{BB962C8B-B14F-4D97-AF65-F5344CB8AC3E}">
        <p14:creationId xmlns:p14="http://schemas.microsoft.com/office/powerpoint/2010/main" val="209075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3732BC-FD05-497F-9BD9-1ADA555ACEC6}"/>
              </a:ext>
            </a:extLst>
          </p:cNvPr>
          <p:cNvPicPr>
            <a:picLocks noChangeAspect="1"/>
          </p:cNvPicPr>
          <p:nvPr/>
        </p:nvPicPr>
        <p:blipFill rotWithShape="1">
          <a:blip r:embed="rId2"/>
          <a:srcRect l="12333" t="26621" r="27917" b="12741"/>
          <a:stretch/>
        </p:blipFill>
        <p:spPr>
          <a:xfrm>
            <a:off x="421639" y="416560"/>
            <a:ext cx="11408817" cy="6268720"/>
          </a:xfrm>
          <a:prstGeom prst="rect">
            <a:avLst/>
          </a:prstGeom>
        </p:spPr>
      </p:pic>
    </p:spTree>
    <p:extLst>
      <p:ext uri="{BB962C8B-B14F-4D97-AF65-F5344CB8AC3E}">
        <p14:creationId xmlns:p14="http://schemas.microsoft.com/office/powerpoint/2010/main" val="402478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39DCBA-D9CA-40C6-BE65-DCB6B25A716F}"/>
              </a:ext>
            </a:extLst>
          </p:cNvPr>
          <p:cNvPicPr>
            <a:picLocks noGrp="1" noChangeAspect="1"/>
          </p:cNvPicPr>
          <p:nvPr>
            <p:ph idx="4294967295"/>
          </p:nvPr>
        </p:nvPicPr>
        <p:blipFill rotWithShape="1">
          <a:blip r:embed="rId2"/>
          <a:srcRect l="12000" t="28338" r="26913" b="12426"/>
          <a:stretch/>
        </p:blipFill>
        <p:spPr>
          <a:xfrm>
            <a:off x="416560" y="329882"/>
            <a:ext cx="11074400" cy="6198235"/>
          </a:xfrm>
        </p:spPr>
      </p:pic>
    </p:spTree>
    <p:extLst>
      <p:ext uri="{BB962C8B-B14F-4D97-AF65-F5344CB8AC3E}">
        <p14:creationId xmlns:p14="http://schemas.microsoft.com/office/powerpoint/2010/main" val="302270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A7A34B-EA9F-4F5E-82D4-F5B06756B42D}"/>
              </a:ext>
            </a:extLst>
          </p:cNvPr>
          <p:cNvPicPr>
            <a:picLocks noGrp="1" noChangeAspect="1"/>
          </p:cNvPicPr>
          <p:nvPr>
            <p:ph idx="4294967295"/>
          </p:nvPr>
        </p:nvPicPr>
        <p:blipFill rotWithShape="1">
          <a:blip r:embed="rId2"/>
          <a:srcRect l="11912" t="28326" r="27673" b="15637"/>
          <a:stretch/>
        </p:blipFill>
        <p:spPr>
          <a:xfrm>
            <a:off x="375920" y="327343"/>
            <a:ext cx="11165840" cy="6296977"/>
          </a:xfrm>
        </p:spPr>
      </p:pic>
    </p:spTree>
    <p:extLst>
      <p:ext uri="{BB962C8B-B14F-4D97-AF65-F5344CB8AC3E}">
        <p14:creationId xmlns:p14="http://schemas.microsoft.com/office/powerpoint/2010/main" val="46041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27A5-7947-4B2A-A2D4-041D9BB24A0C}"/>
              </a:ext>
            </a:extLst>
          </p:cNvPr>
          <p:cNvSpPr>
            <a:spLocks noGrp="1"/>
          </p:cNvSpPr>
          <p:nvPr>
            <p:ph type="title"/>
          </p:nvPr>
        </p:nvSpPr>
        <p:spPr>
          <a:xfrm>
            <a:off x="838200" y="365125"/>
            <a:ext cx="10515600" cy="1372235"/>
          </a:xfrm>
        </p:spPr>
        <p:txBody>
          <a:bodyPr>
            <a:normAutofit/>
          </a:bodyPr>
          <a:lstStyle/>
          <a:p>
            <a:pPr algn="ct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Feature</a:t>
            </a:r>
            <a:r>
              <a:rPr lang="en-IN" dirty="0"/>
              <a:t> - </a:t>
            </a: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Engineering</a:t>
            </a:r>
          </a:p>
        </p:txBody>
      </p:sp>
      <p:pic>
        <p:nvPicPr>
          <p:cNvPr id="5" name="Content Placeholder 4">
            <a:extLst>
              <a:ext uri="{FF2B5EF4-FFF2-40B4-BE49-F238E27FC236}">
                <a16:creationId xmlns:a16="http://schemas.microsoft.com/office/drawing/2014/main" id="{A80845F8-BA7F-4FA6-A9BB-080F9DD63978}"/>
              </a:ext>
            </a:extLst>
          </p:cNvPr>
          <p:cNvPicPr>
            <a:picLocks noGrp="1" noChangeAspect="1"/>
          </p:cNvPicPr>
          <p:nvPr>
            <p:ph idx="1"/>
          </p:nvPr>
        </p:nvPicPr>
        <p:blipFill rotWithShape="1">
          <a:blip r:embed="rId2"/>
          <a:srcRect l="6657" t="16184" r="17822" b="25443"/>
          <a:stretch/>
        </p:blipFill>
        <p:spPr>
          <a:xfrm>
            <a:off x="543560" y="1737360"/>
            <a:ext cx="10718800" cy="4770120"/>
          </a:xfrm>
        </p:spPr>
      </p:pic>
      <p:pic>
        <p:nvPicPr>
          <p:cNvPr id="9" name="Graphic 8" descr="Head with gears with solid fill">
            <a:extLst>
              <a:ext uri="{FF2B5EF4-FFF2-40B4-BE49-F238E27FC236}">
                <a16:creationId xmlns:a16="http://schemas.microsoft.com/office/drawing/2014/main" id="{B43D53CB-7C68-4AF9-8334-93108A085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320" y="472440"/>
            <a:ext cx="914400" cy="914400"/>
          </a:xfrm>
          <a:prstGeom prst="rect">
            <a:avLst/>
          </a:prstGeom>
        </p:spPr>
      </p:pic>
    </p:spTree>
    <p:extLst>
      <p:ext uri="{BB962C8B-B14F-4D97-AF65-F5344CB8AC3E}">
        <p14:creationId xmlns:p14="http://schemas.microsoft.com/office/powerpoint/2010/main" val="1479594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0984-5A60-49F2-8CEF-5DFBEFA655C1}"/>
              </a:ext>
            </a:extLst>
          </p:cNvPr>
          <p:cNvSpPr>
            <a:spLocks noGrp="1"/>
          </p:cNvSpPr>
          <p:nvPr>
            <p:ph type="title"/>
          </p:nvPr>
        </p:nvSpPr>
        <p:spPr>
          <a:xfrm>
            <a:off x="714692" y="240452"/>
            <a:ext cx="10735628" cy="1598507"/>
          </a:xfrm>
        </p:spPr>
        <p:txBody>
          <a:bodyPr>
            <a:normAutofit/>
          </a:bodyPr>
          <a:lstStyle/>
          <a:p>
            <a:pPr algn="ct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Introduction</a:t>
            </a:r>
          </a:p>
        </p:txBody>
      </p:sp>
      <p:sp>
        <p:nvSpPr>
          <p:cNvPr id="3" name="Content Placeholder 2">
            <a:extLst>
              <a:ext uri="{FF2B5EF4-FFF2-40B4-BE49-F238E27FC236}">
                <a16:creationId xmlns:a16="http://schemas.microsoft.com/office/drawing/2014/main" id="{1E364A75-AB06-4FB5-B49F-665968D7266E}"/>
              </a:ext>
            </a:extLst>
          </p:cNvPr>
          <p:cNvSpPr>
            <a:spLocks noGrp="1"/>
          </p:cNvSpPr>
          <p:nvPr>
            <p:ph idx="1"/>
          </p:nvPr>
        </p:nvSpPr>
        <p:spPr>
          <a:xfrm>
            <a:off x="714692" y="1503680"/>
            <a:ext cx="10735628" cy="4666827"/>
          </a:xfrm>
        </p:spPr>
        <p:txBody>
          <a:bodyPr>
            <a:noAutofit/>
          </a:bodyPr>
          <a:lstStyle/>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solidFill>
                  <a:schemeClr val="tx1"/>
                </a:solidFill>
              </a:rPr>
              <a:t>The objective is to study the behaviour of users who are going to default and also making a machine learning model using the dataset provided by the client which can help in predicting the new Users behaviour.</a:t>
            </a:r>
          </a:p>
        </p:txBody>
      </p:sp>
    </p:spTree>
    <p:extLst>
      <p:ext uri="{BB962C8B-B14F-4D97-AF65-F5344CB8AC3E}">
        <p14:creationId xmlns:p14="http://schemas.microsoft.com/office/powerpoint/2010/main" val="364084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98B91E-65CB-4469-A022-09C53E49AA12}"/>
              </a:ext>
            </a:extLst>
          </p:cNvPr>
          <p:cNvPicPr>
            <a:picLocks noGrp="1" noChangeAspect="1"/>
          </p:cNvPicPr>
          <p:nvPr>
            <p:ph idx="4294967295"/>
          </p:nvPr>
        </p:nvPicPr>
        <p:blipFill rotWithShape="1">
          <a:blip r:embed="rId2"/>
          <a:srcRect l="4950" t="24123" r="8103" b="13301"/>
          <a:stretch/>
        </p:blipFill>
        <p:spPr>
          <a:xfrm>
            <a:off x="447040" y="568643"/>
            <a:ext cx="10698163" cy="5903912"/>
          </a:xfrm>
        </p:spPr>
      </p:pic>
    </p:spTree>
    <p:extLst>
      <p:ext uri="{BB962C8B-B14F-4D97-AF65-F5344CB8AC3E}">
        <p14:creationId xmlns:p14="http://schemas.microsoft.com/office/powerpoint/2010/main" val="483995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E975DB-7CEF-49BC-AF1C-1C7F71A6F29B}"/>
              </a:ext>
            </a:extLst>
          </p:cNvPr>
          <p:cNvPicPr>
            <a:picLocks noGrp="1" noChangeAspect="1"/>
          </p:cNvPicPr>
          <p:nvPr>
            <p:ph idx="4294967295"/>
          </p:nvPr>
        </p:nvPicPr>
        <p:blipFill rotWithShape="1">
          <a:blip r:embed="rId2"/>
          <a:srcRect l="6921" t="27158" r="15326" b="12134"/>
          <a:stretch/>
        </p:blipFill>
        <p:spPr>
          <a:xfrm>
            <a:off x="91440" y="528320"/>
            <a:ext cx="11277600" cy="6075680"/>
          </a:xfrm>
        </p:spPr>
      </p:pic>
    </p:spTree>
    <p:extLst>
      <p:ext uri="{BB962C8B-B14F-4D97-AF65-F5344CB8AC3E}">
        <p14:creationId xmlns:p14="http://schemas.microsoft.com/office/powerpoint/2010/main" val="102196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3772-5688-4618-B653-1A7B12784D8B}"/>
              </a:ext>
            </a:extLst>
          </p:cNvPr>
          <p:cNvSpPr>
            <a:spLocks noGrp="1"/>
          </p:cNvSpPr>
          <p:nvPr>
            <p:ph type="title"/>
          </p:nvPr>
        </p:nvSpPr>
        <p:spPr>
          <a:xfrm>
            <a:off x="838200" y="365125"/>
            <a:ext cx="10515600" cy="691515"/>
          </a:xfrm>
        </p:spPr>
        <p:txBody>
          <a:bodyPr>
            <a:normAutofit fontScale="90000"/>
          </a:bodyPr>
          <a:lstStyle/>
          <a:p>
            <a:pPr algn="ct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r>
              <a:rPr lang="en-IN" dirty="0"/>
              <a:t> – </a:t>
            </a: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Cleaning</a:t>
            </a:r>
            <a:r>
              <a:rPr lang="en-IN" dirty="0"/>
              <a:t>(</a:t>
            </a:r>
            <a:r>
              <a:rPr lang="en-IN" sz="4000" b="1" spc="300" dirty="0">
                <a:solidFill>
                  <a:schemeClr val="bg1">
                    <a:lumMod val="50000"/>
                  </a:schemeClr>
                </a:solidFill>
                <a:effectLst>
                  <a:outerShdw blurRad="38100" dist="38100" dir="2700000" algn="tl">
                    <a:srgbClr val="000000">
                      <a:alpha val="43137"/>
                    </a:srgbClr>
                  </a:outerShdw>
                </a:effectLst>
                <a:latin typeface="Viner Hand ITC" panose="03070502030502020203" pitchFamily="66" charset="0"/>
              </a:rPr>
              <a:t>Handling</a:t>
            </a:r>
            <a:r>
              <a:rPr lang="en-IN" sz="3600" dirty="0">
                <a:solidFill>
                  <a:schemeClr val="bg1">
                    <a:lumMod val="50000"/>
                  </a:schemeClr>
                </a:solidFill>
              </a:rPr>
              <a:t> </a:t>
            </a:r>
            <a:r>
              <a:rPr lang="en-IN" sz="4000" b="1" spc="300" dirty="0">
                <a:solidFill>
                  <a:schemeClr val="bg1">
                    <a:lumMod val="50000"/>
                  </a:schemeClr>
                </a:solidFill>
                <a:effectLst>
                  <a:outerShdw blurRad="38100" dist="38100" dir="2700000" algn="tl">
                    <a:srgbClr val="000000">
                      <a:alpha val="43137"/>
                    </a:srgbClr>
                  </a:outerShdw>
                </a:effectLst>
                <a:latin typeface="Viner Hand ITC" panose="03070502030502020203" pitchFamily="66" charset="0"/>
              </a:rPr>
              <a:t>Outliers</a:t>
            </a:r>
            <a:r>
              <a:rPr lang="en-IN" dirty="0"/>
              <a:t>)</a:t>
            </a:r>
          </a:p>
        </p:txBody>
      </p:sp>
      <p:pic>
        <p:nvPicPr>
          <p:cNvPr id="5" name="Content Placeholder 4">
            <a:extLst>
              <a:ext uri="{FF2B5EF4-FFF2-40B4-BE49-F238E27FC236}">
                <a16:creationId xmlns:a16="http://schemas.microsoft.com/office/drawing/2014/main" id="{BCB702EB-583E-412F-9D67-8C2A4262AB81}"/>
              </a:ext>
            </a:extLst>
          </p:cNvPr>
          <p:cNvPicPr>
            <a:picLocks noGrp="1" noChangeAspect="1"/>
          </p:cNvPicPr>
          <p:nvPr>
            <p:ph idx="1"/>
          </p:nvPr>
        </p:nvPicPr>
        <p:blipFill rotWithShape="1">
          <a:blip r:embed="rId2"/>
          <a:srcRect l="4936" t="21023" r="5500" b="23573"/>
          <a:stretch/>
        </p:blipFill>
        <p:spPr>
          <a:xfrm>
            <a:off x="599440" y="1391919"/>
            <a:ext cx="10754360" cy="2418081"/>
          </a:xfrm>
        </p:spPr>
      </p:pic>
      <p:pic>
        <p:nvPicPr>
          <p:cNvPr id="7" name="Picture 6">
            <a:extLst>
              <a:ext uri="{FF2B5EF4-FFF2-40B4-BE49-F238E27FC236}">
                <a16:creationId xmlns:a16="http://schemas.microsoft.com/office/drawing/2014/main" id="{F00B92F7-8272-4D17-84FD-81C766BAF927}"/>
              </a:ext>
            </a:extLst>
          </p:cNvPr>
          <p:cNvPicPr>
            <a:picLocks noChangeAspect="1"/>
          </p:cNvPicPr>
          <p:nvPr/>
        </p:nvPicPr>
        <p:blipFill rotWithShape="1">
          <a:blip r:embed="rId3"/>
          <a:srcRect l="5916" t="52889" r="36167" b="25482"/>
          <a:stretch/>
        </p:blipFill>
        <p:spPr>
          <a:xfrm>
            <a:off x="690880" y="4145279"/>
            <a:ext cx="10662920" cy="1483360"/>
          </a:xfrm>
          <a:prstGeom prst="rect">
            <a:avLst/>
          </a:prstGeom>
        </p:spPr>
      </p:pic>
      <p:pic>
        <p:nvPicPr>
          <p:cNvPr id="9" name="Picture 8">
            <a:extLst>
              <a:ext uri="{FF2B5EF4-FFF2-40B4-BE49-F238E27FC236}">
                <a16:creationId xmlns:a16="http://schemas.microsoft.com/office/drawing/2014/main" id="{A7D0ABC3-3127-477D-BD2B-5DFA27EF06A8}"/>
              </a:ext>
            </a:extLst>
          </p:cNvPr>
          <p:cNvPicPr>
            <a:picLocks noChangeAspect="1"/>
          </p:cNvPicPr>
          <p:nvPr/>
        </p:nvPicPr>
        <p:blipFill rotWithShape="1">
          <a:blip r:embed="rId4"/>
          <a:srcRect l="4916" t="55556" r="48084" b="37925"/>
          <a:stretch/>
        </p:blipFill>
        <p:spPr>
          <a:xfrm>
            <a:off x="508000" y="5730237"/>
            <a:ext cx="8544560" cy="467362"/>
          </a:xfrm>
          <a:prstGeom prst="rect">
            <a:avLst/>
          </a:prstGeom>
        </p:spPr>
      </p:pic>
    </p:spTree>
    <p:extLst>
      <p:ext uri="{BB962C8B-B14F-4D97-AF65-F5344CB8AC3E}">
        <p14:creationId xmlns:p14="http://schemas.microsoft.com/office/powerpoint/2010/main" val="3461565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76F25D-13D8-414B-B20E-0E717D7F81EF}"/>
              </a:ext>
            </a:extLst>
          </p:cNvPr>
          <p:cNvPicPr>
            <a:picLocks noGrp="1" noChangeAspect="1"/>
          </p:cNvPicPr>
          <p:nvPr>
            <p:ph idx="4294967295"/>
          </p:nvPr>
        </p:nvPicPr>
        <p:blipFill rotWithShape="1">
          <a:blip r:embed="rId2"/>
          <a:srcRect l="5738" t="18052" r="21237" b="17972"/>
          <a:stretch/>
        </p:blipFill>
        <p:spPr>
          <a:xfrm>
            <a:off x="243841" y="407034"/>
            <a:ext cx="11470640" cy="6115686"/>
          </a:xfrm>
        </p:spPr>
      </p:pic>
    </p:spTree>
    <p:extLst>
      <p:ext uri="{BB962C8B-B14F-4D97-AF65-F5344CB8AC3E}">
        <p14:creationId xmlns:p14="http://schemas.microsoft.com/office/powerpoint/2010/main" val="96693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51058DF-2BEA-4C3E-962D-A2EBB1E1FDE5}"/>
              </a:ext>
            </a:extLst>
          </p:cNvPr>
          <p:cNvPicPr>
            <a:picLocks noGrp="1" noChangeAspect="1"/>
          </p:cNvPicPr>
          <p:nvPr>
            <p:ph idx="4294967295"/>
          </p:nvPr>
        </p:nvPicPr>
        <p:blipFill rotWithShape="1">
          <a:blip r:embed="rId2"/>
          <a:srcRect l="7053" t="33696" r="7183" b="9099"/>
          <a:stretch/>
        </p:blipFill>
        <p:spPr>
          <a:xfrm>
            <a:off x="1102324" y="547053"/>
            <a:ext cx="9931436" cy="3394075"/>
          </a:xfrm>
        </p:spPr>
      </p:pic>
      <p:pic>
        <p:nvPicPr>
          <p:cNvPr id="9" name="Picture 8">
            <a:extLst>
              <a:ext uri="{FF2B5EF4-FFF2-40B4-BE49-F238E27FC236}">
                <a16:creationId xmlns:a16="http://schemas.microsoft.com/office/drawing/2014/main" id="{B2C47D48-6B3D-4330-98DE-111388D47996}"/>
              </a:ext>
            </a:extLst>
          </p:cNvPr>
          <p:cNvPicPr>
            <a:picLocks noChangeAspect="1"/>
          </p:cNvPicPr>
          <p:nvPr/>
        </p:nvPicPr>
        <p:blipFill rotWithShape="1">
          <a:blip r:embed="rId3"/>
          <a:srcRect l="6000" t="50000" r="27879" b="24435"/>
          <a:stretch/>
        </p:blipFill>
        <p:spPr>
          <a:xfrm>
            <a:off x="1595120" y="4236403"/>
            <a:ext cx="9113520" cy="1753235"/>
          </a:xfrm>
          <a:prstGeom prst="rect">
            <a:avLst/>
          </a:prstGeom>
        </p:spPr>
      </p:pic>
      <p:pic>
        <p:nvPicPr>
          <p:cNvPr id="11" name="Picture 10">
            <a:extLst>
              <a:ext uri="{FF2B5EF4-FFF2-40B4-BE49-F238E27FC236}">
                <a16:creationId xmlns:a16="http://schemas.microsoft.com/office/drawing/2014/main" id="{ADBC9382-1124-4AC7-9919-F6CF06144350}"/>
              </a:ext>
            </a:extLst>
          </p:cNvPr>
          <p:cNvPicPr>
            <a:picLocks noChangeAspect="1"/>
          </p:cNvPicPr>
          <p:nvPr/>
        </p:nvPicPr>
        <p:blipFill rotWithShape="1">
          <a:blip r:embed="rId4"/>
          <a:srcRect l="6875" t="56000" r="48167" b="38213"/>
          <a:stretch/>
        </p:blipFill>
        <p:spPr>
          <a:xfrm>
            <a:off x="1828800" y="6086475"/>
            <a:ext cx="5481320" cy="396875"/>
          </a:xfrm>
          <a:prstGeom prst="rect">
            <a:avLst/>
          </a:prstGeom>
        </p:spPr>
      </p:pic>
    </p:spTree>
    <p:extLst>
      <p:ext uri="{BB962C8B-B14F-4D97-AF65-F5344CB8AC3E}">
        <p14:creationId xmlns:p14="http://schemas.microsoft.com/office/powerpoint/2010/main" val="4222751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824CF-B72B-42FC-AE7C-A39E546A7B00}"/>
              </a:ext>
            </a:extLst>
          </p:cNvPr>
          <p:cNvSpPr>
            <a:spLocks noGrp="1"/>
          </p:cNvSpPr>
          <p:nvPr>
            <p:ph type="title"/>
          </p:nvPr>
        </p:nvSpPr>
        <p:spPr>
          <a:xfrm>
            <a:off x="-126125" y="-73572"/>
            <a:ext cx="12402207" cy="7073462"/>
          </a:xfrm>
        </p:spPr>
        <p:txBody>
          <a:bodyPr/>
          <a:lstStyle/>
          <a:p>
            <a:pPr algn="ctr"/>
            <a:r>
              <a:rPr lang="en-IN" sz="44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r>
              <a:rPr lang="en-IN" dirty="0"/>
              <a:t> – </a:t>
            </a:r>
            <a:r>
              <a:rPr lang="en-IN" sz="44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Preprocessing</a:t>
            </a:r>
            <a:r>
              <a:rPr lang="en-IN" dirty="0"/>
              <a:t> </a:t>
            </a:r>
            <a:br>
              <a:rPr lang="en-IN" dirty="0"/>
            </a:br>
            <a:r>
              <a:rPr lang="en-IN" sz="4400" b="1" spc="300" dirty="0">
                <a:solidFill>
                  <a:srgbClr val="FF0000"/>
                </a:solidFill>
                <a:effectLst>
                  <a:outerShdw blurRad="38100" dist="38100" dir="2700000" algn="tl">
                    <a:srgbClr val="000000">
                      <a:alpha val="43137"/>
                    </a:srgbClr>
                  </a:outerShdw>
                </a:effectLst>
                <a:latin typeface="Viner Hand ITC" panose="03070502030502020203" pitchFamily="66" charset="0"/>
              </a:rPr>
              <a:t>and</a:t>
            </a:r>
            <a:r>
              <a:rPr lang="en-IN" dirty="0"/>
              <a:t> </a:t>
            </a:r>
            <a:br>
              <a:rPr lang="en-IN" dirty="0"/>
            </a:br>
            <a:r>
              <a:rPr lang="en-IN" sz="44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r>
              <a:rPr lang="en-IN" dirty="0"/>
              <a:t> </a:t>
            </a:r>
            <a:r>
              <a:rPr lang="en-IN" sz="4400" b="1" spc="300" dirty="0">
                <a:solidFill>
                  <a:srgbClr val="FF0000"/>
                </a:solidFill>
                <a:effectLst>
                  <a:outerShdw blurRad="38100" dist="38100" dir="2700000" algn="tl">
                    <a:srgbClr val="000000">
                      <a:alpha val="43137"/>
                    </a:srgbClr>
                  </a:outerShdw>
                </a:effectLst>
                <a:latin typeface="Viner Hand ITC" panose="03070502030502020203" pitchFamily="66" charset="0"/>
              </a:rPr>
              <a:t>Training</a:t>
            </a:r>
            <a:endParaRPr lang="en-IN" dirty="0"/>
          </a:p>
        </p:txBody>
      </p:sp>
    </p:spTree>
    <p:extLst>
      <p:ext uri="{BB962C8B-B14F-4D97-AF65-F5344CB8AC3E}">
        <p14:creationId xmlns:p14="http://schemas.microsoft.com/office/powerpoint/2010/main" val="369803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B1FC8E-1705-462E-84F7-055891EFC878}"/>
              </a:ext>
            </a:extLst>
          </p:cNvPr>
          <p:cNvSpPr>
            <a:spLocks noGrp="1"/>
          </p:cNvSpPr>
          <p:nvPr>
            <p:ph type="title"/>
          </p:nvPr>
        </p:nvSpPr>
        <p:spPr>
          <a:xfrm>
            <a:off x="838200" y="365125"/>
            <a:ext cx="10276840" cy="1325563"/>
          </a:xfrm>
        </p:spPr>
        <p:txBody>
          <a:bodyPr/>
          <a:lstStyle/>
          <a:p>
            <a:pPr algn="ctr"/>
            <a:r>
              <a:rPr lang="en-IN" sz="39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Labeling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and</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splitting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the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p>
        </p:txBody>
      </p:sp>
      <p:pic>
        <p:nvPicPr>
          <p:cNvPr id="5" name="Content Placeholder 4">
            <a:extLst>
              <a:ext uri="{FF2B5EF4-FFF2-40B4-BE49-F238E27FC236}">
                <a16:creationId xmlns:a16="http://schemas.microsoft.com/office/drawing/2014/main" id="{C9B5AF95-56BE-4FB7-8F6A-732587953CC8}"/>
              </a:ext>
            </a:extLst>
          </p:cNvPr>
          <p:cNvPicPr>
            <a:picLocks noGrp="1" noChangeAspect="1"/>
          </p:cNvPicPr>
          <p:nvPr>
            <p:ph idx="4294967295"/>
          </p:nvPr>
        </p:nvPicPr>
        <p:blipFill rotWithShape="1">
          <a:blip r:embed="rId2"/>
          <a:srcRect l="6921" t="55644" r="55778" b="23575"/>
          <a:stretch/>
        </p:blipFill>
        <p:spPr>
          <a:xfrm>
            <a:off x="609600" y="1719263"/>
            <a:ext cx="9763125" cy="1709737"/>
          </a:xfrm>
        </p:spPr>
      </p:pic>
      <p:pic>
        <p:nvPicPr>
          <p:cNvPr id="7" name="Picture 6">
            <a:extLst>
              <a:ext uri="{FF2B5EF4-FFF2-40B4-BE49-F238E27FC236}">
                <a16:creationId xmlns:a16="http://schemas.microsoft.com/office/drawing/2014/main" id="{38ED075D-B0FA-4AC3-851C-4DE0359E6B25}"/>
              </a:ext>
            </a:extLst>
          </p:cNvPr>
          <p:cNvPicPr>
            <a:picLocks noChangeAspect="1"/>
          </p:cNvPicPr>
          <p:nvPr/>
        </p:nvPicPr>
        <p:blipFill rotWithShape="1">
          <a:blip r:embed="rId3"/>
          <a:srcRect l="6875" t="25481" r="40083" b="46667"/>
          <a:stretch/>
        </p:blipFill>
        <p:spPr>
          <a:xfrm>
            <a:off x="1026160" y="3429000"/>
            <a:ext cx="9346565" cy="2850866"/>
          </a:xfrm>
          <a:prstGeom prst="rect">
            <a:avLst/>
          </a:prstGeom>
        </p:spPr>
      </p:pic>
    </p:spTree>
    <p:extLst>
      <p:ext uri="{BB962C8B-B14F-4D97-AF65-F5344CB8AC3E}">
        <p14:creationId xmlns:p14="http://schemas.microsoft.com/office/powerpoint/2010/main" val="2573450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64CDA46-03FC-4BBA-95C2-C1B749374154}"/>
              </a:ext>
            </a:extLst>
          </p:cNvPr>
          <p:cNvSpPr>
            <a:spLocks noGrp="1"/>
          </p:cNvSpPr>
          <p:nvPr>
            <p:ph type="title"/>
          </p:nvPr>
        </p:nvSpPr>
        <p:spPr>
          <a:xfrm>
            <a:off x="2804160" y="692626"/>
            <a:ext cx="8549640" cy="998062"/>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Balancing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the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p>
        </p:txBody>
      </p:sp>
      <p:pic>
        <p:nvPicPr>
          <p:cNvPr id="11" name="Content Placeholder 10">
            <a:extLst>
              <a:ext uri="{FF2B5EF4-FFF2-40B4-BE49-F238E27FC236}">
                <a16:creationId xmlns:a16="http://schemas.microsoft.com/office/drawing/2014/main" id="{4C5BE9AF-1DCC-4256-ABD8-F3C4CBA1FC4A}"/>
              </a:ext>
            </a:extLst>
          </p:cNvPr>
          <p:cNvPicPr>
            <a:picLocks noGrp="1" noChangeAspect="1"/>
          </p:cNvPicPr>
          <p:nvPr>
            <p:ph idx="4294967295"/>
          </p:nvPr>
        </p:nvPicPr>
        <p:blipFill rotWithShape="1">
          <a:blip r:embed="rId2"/>
          <a:srcRect l="7184" t="63817" r="44221" b="14702"/>
          <a:stretch/>
        </p:blipFill>
        <p:spPr>
          <a:xfrm>
            <a:off x="1295575" y="4137342"/>
            <a:ext cx="9600849" cy="2228850"/>
          </a:xfrm>
        </p:spPr>
      </p:pic>
      <p:pic>
        <p:nvPicPr>
          <p:cNvPr id="7" name="Picture 6">
            <a:extLst>
              <a:ext uri="{FF2B5EF4-FFF2-40B4-BE49-F238E27FC236}">
                <a16:creationId xmlns:a16="http://schemas.microsoft.com/office/drawing/2014/main" id="{4DEDE595-3301-41F8-B41B-E3B589FED662}"/>
              </a:ext>
            </a:extLst>
          </p:cNvPr>
          <p:cNvPicPr>
            <a:picLocks noChangeAspect="1"/>
          </p:cNvPicPr>
          <p:nvPr/>
        </p:nvPicPr>
        <p:blipFill rotWithShape="1">
          <a:blip r:embed="rId3"/>
          <a:srcRect l="6875" t="52741" r="32583" b="29333"/>
          <a:stretch/>
        </p:blipFill>
        <p:spPr>
          <a:xfrm>
            <a:off x="1432561" y="2300128"/>
            <a:ext cx="9463864" cy="1753552"/>
          </a:xfrm>
          <a:prstGeom prst="rect">
            <a:avLst/>
          </a:prstGeom>
        </p:spPr>
      </p:pic>
      <p:pic>
        <p:nvPicPr>
          <p:cNvPr id="14" name="Graphic 13" descr="Scales of justice with solid fill">
            <a:extLst>
              <a:ext uri="{FF2B5EF4-FFF2-40B4-BE49-F238E27FC236}">
                <a16:creationId xmlns:a16="http://schemas.microsoft.com/office/drawing/2014/main" id="{B7911724-6145-41E2-B860-87EFB0C628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1439" y="692626"/>
            <a:ext cx="914400" cy="914400"/>
          </a:xfrm>
          <a:prstGeom prst="rect">
            <a:avLst/>
          </a:prstGeom>
        </p:spPr>
      </p:pic>
    </p:spTree>
    <p:extLst>
      <p:ext uri="{BB962C8B-B14F-4D97-AF65-F5344CB8AC3E}">
        <p14:creationId xmlns:p14="http://schemas.microsoft.com/office/powerpoint/2010/main" val="3221298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676E-10B6-4771-8235-97761E91053A}"/>
              </a:ext>
            </a:extLst>
          </p:cNvPr>
          <p:cNvSpPr>
            <a:spLocks noGrp="1"/>
          </p:cNvSpPr>
          <p:nvPr>
            <p:ph type="title"/>
          </p:nvPr>
        </p:nvSpPr>
        <p:spPr>
          <a:xfrm>
            <a:off x="2702560" y="213361"/>
            <a:ext cx="8588588" cy="1320800"/>
          </a:xfrm>
        </p:spPr>
        <p:txBody>
          <a:bodyPr>
            <a:normAutofit/>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Scaling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the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p>
        </p:txBody>
      </p:sp>
      <p:pic>
        <p:nvPicPr>
          <p:cNvPr id="9" name="Content Placeholder 8">
            <a:extLst>
              <a:ext uri="{FF2B5EF4-FFF2-40B4-BE49-F238E27FC236}">
                <a16:creationId xmlns:a16="http://schemas.microsoft.com/office/drawing/2014/main" id="{4D6BF391-8FBE-4263-B00B-5E170A95A4A0}"/>
              </a:ext>
            </a:extLst>
          </p:cNvPr>
          <p:cNvPicPr>
            <a:picLocks noGrp="1" noChangeAspect="1"/>
          </p:cNvPicPr>
          <p:nvPr>
            <p:ph idx="1"/>
          </p:nvPr>
        </p:nvPicPr>
        <p:blipFill rotWithShape="1">
          <a:blip r:embed="rId2"/>
          <a:srcRect l="6133" t="39766" r="8496" b="7697"/>
          <a:stretch/>
        </p:blipFill>
        <p:spPr>
          <a:xfrm>
            <a:off x="762000" y="1452879"/>
            <a:ext cx="10654452" cy="4815841"/>
          </a:xfrm>
        </p:spPr>
      </p:pic>
      <p:pic>
        <p:nvPicPr>
          <p:cNvPr id="11" name="Graphic 10" descr="Scales of justice with solid fill">
            <a:extLst>
              <a:ext uri="{FF2B5EF4-FFF2-40B4-BE49-F238E27FC236}">
                <a16:creationId xmlns:a16="http://schemas.microsoft.com/office/drawing/2014/main" id="{ACA71726-851D-4EEF-86CC-1DE19C19B9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8880" y="375920"/>
            <a:ext cx="914400" cy="914400"/>
          </a:xfrm>
          <a:prstGeom prst="rect">
            <a:avLst/>
          </a:prstGeom>
        </p:spPr>
      </p:pic>
    </p:spTree>
    <p:extLst>
      <p:ext uri="{BB962C8B-B14F-4D97-AF65-F5344CB8AC3E}">
        <p14:creationId xmlns:p14="http://schemas.microsoft.com/office/powerpoint/2010/main" val="2855620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A3D3-5710-4021-9B77-031491471B28}"/>
              </a:ext>
            </a:extLst>
          </p:cNvPr>
          <p:cNvSpPr>
            <a:spLocks noGrp="1"/>
          </p:cNvSpPr>
          <p:nvPr>
            <p:ph type="title"/>
          </p:nvPr>
        </p:nvSpPr>
        <p:spPr>
          <a:xfrm>
            <a:off x="3241040" y="977106"/>
            <a:ext cx="7559040" cy="1706878"/>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Choosing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a</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p>
        </p:txBody>
      </p:sp>
      <p:sp>
        <p:nvSpPr>
          <p:cNvPr id="3" name="Content Placeholder 2">
            <a:extLst>
              <a:ext uri="{FF2B5EF4-FFF2-40B4-BE49-F238E27FC236}">
                <a16:creationId xmlns:a16="http://schemas.microsoft.com/office/drawing/2014/main" id="{60F9160C-B749-4B5C-90C5-709A968A0EF1}"/>
              </a:ext>
            </a:extLst>
          </p:cNvPr>
          <p:cNvSpPr>
            <a:spLocks noGrp="1"/>
          </p:cNvSpPr>
          <p:nvPr>
            <p:ph idx="1"/>
          </p:nvPr>
        </p:nvSpPr>
        <p:spPr>
          <a:xfrm>
            <a:off x="838200" y="3535679"/>
            <a:ext cx="10515600" cy="2641283"/>
          </a:xfrm>
        </p:spPr>
        <p:txBody>
          <a:bodyPr/>
          <a:lstStyle/>
          <a:p>
            <a:r>
              <a:rPr lang="en-IN" dirty="0"/>
              <a:t>By data-</a:t>
            </a:r>
            <a:r>
              <a:rPr lang="en-IN" dirty="0" err="1"/>
              <a:t>preprocessing</a:t>
            </a:r>
            <a:r>
              <a:rPr lang="en-IN" dirty="0"/>
              <a:t> and data-analysing ,we came to conclusion that we need supervised machine learning model for our dataset prediction.</a:t>
            </a:r>
          </a:p>
          <a:p>
            <a:r>
              <a:rPr lang="en-IN" dirty="0"/>
              <a:t>As our target data is discrete in nature ,which states that  we need to choose classification models for our model building.</a:t>
            </a:r>
          </a:p>
        </p:txBody>
      </p:sp>
      <p:pic>
        <p:nvPicPr>
          <p:cNvPr id="7" name="Graphic 6" descr="Robot Hand with solid fill">
            <a:extLst>
              <a:ext uri="{FF2B5EF4-FFF2-40B4-BE49-F238E27FC236}">
                <a16:creationId xmlns:a16="http://schemas.microsoft.com/office/drawing/2014/main" id="{D0CEA240-510F-44DB-AD7C-291A8C41D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3464" y="977106"/>
            <a:ext cx="1417976" cy="1417976"/>
          </a:xfrm>
          <a:prstGeom prst="rect">
            <a:avLst/>
          </a:prstGeom>
        </p:spPr>
      </p:pic>
    </p:spTree>
    <p:extLst>
      <p:ext uri="{BB962C8B-B14F-4D97-AF65-F5344CB8AC3E}">
        <p14:creationId xmlns:p14="http://schemas.microsoft.com/office/powerpoint/2010/main" val="2750735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7293E-DBC1-40C6-B47A-CC201412768B}"/>
              </a:ext>
            </a:extLst>
          </p:cNvPr>
          <p:cNvSpPr>
            <a:spLocks noGrp="1"/>
          </p:cNvSpPr>
          <p:nvPr>
            <p:ph type="title"/>
          </p:nvPr>
        </p:nvSpPr>
        <p:spPr>
          <a:xfrm>
            <a:off x="2235200" y="364658"/>
            <a:ext cx="8900160" cy="1129963"/>
          </a:xfrm>
        </p:spPr>
        <p:txBody>
          <a:bodyPr/>
          <a:lstStyle/>
          <a:p>
            <a:pPr algn="ct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Attributes Information</a:t>
            </a:r>
          </a:p>
        </p:txBody>
      </p:sp>
      <p:pic>
        <p:nvPicPr>
          <p:cNvPr id="9" name="Content Placeholder 8">
            <a:extLst>
              <a:ext uri="{FF2B5EF4-FFF2-40B4-BE49-F238E27FC236}">
                <a16:creationId xmlns:a16="http://schemas.microsoft.com/office/drawing/2014/main" id="{9D025489-C546-4501-B0CB-D44AAD4D4DBC}"/>
              </a:ext>
            </a:extLst>
          </p:cNvPr>
          <p:cNvPicPr>
            <a:picLocks noGrp="1" noChangeAspect="1"/>
          </p:cNvPicPr>
          <p:nvPr>
            <p:ph idx="1"/>
          </p:nvPr>
        </p:nvPicPr>
        <p:blipFill rotWithShape="1">
          <a:blip r:embed="rId2"/>
          <a:srcRect l="2581" t="34891" r="4115" b="11863"/>
          <a:stretch/>
        </p:blipFill>
        <p:spPr>
          <a:xfrm>
            <a:off x="985520" y="1778000"/>
            <a:ext cx="10149840" cy="4561839"/>
          </a:xfrm>
        </p:spPr>
      </p:pic>
      <p:pic>
        <p:nvPicPr>
          <p:cNvPr id="11" name="Picture 10" descr="Colored organizers on shelves">
            <a:extLst>
              <a:ext uri="{FF2B5EF4-FFF2-40B4-BE49-F238E27FC236}">
                <a16:creationId xmlns:a16="http://schemas.microsoft.com/office/drawing/2014/main" id="{D2322DD5-D72F-44FA-B6E5-FD82D58A6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20" y="458382"/>
            <a:ext cx="1114716" cy="752861"/>
          </a:xfrm>
          <a:prstGeom prst="rect">
            <a:avLst/>
          </a:prstGeom>
        </p:spPr>
      </p:pic>
    </p:spTree>
    <p:extLst>
      <p:ext uri="{BB962C8B-B14F-4D97-AF65-F5344CB8AC3E}">
        <p14:creationId xmlns:p14="http://schemas.microsoft.com/office/powerpoint/2010/main" val="3832955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67ED6-7C79-45A9-B1DB-8F4670A9A5B2}"/>
              </a:ext>
            </a:extLst>
          </p:cNvPr>
          <p:cNvSpPr>
            <a:spLocks noGrp="1"/>
          </p:cNvSpPr>
          <p:nvPr>
            <p:ph type="title"/>
          </p:nvPr>
        </p:nvSpPr>
        <p:spPr>
          <a:xfrm>
            <a:off x="838200" y="365125"/>
            <a:ext cx="10515600" cy="559435"/>
          </a:xfrm>
        </p:spPr>
        <p:txBody>
          <a:bodyPr>
            <a:normAutofit fontScale="90000"/>
          </a:bodyPr>
          <a:lstStyle/>
          <a:p>
            <a:pPr algn="ct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Importing</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libraries</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for</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building</a:t>
            </a:r>
          </a:p>
        </p:txBody>
      </p:sp>
      <p:pic>
        <p:nvPicPr>
          <p:cNvPr id="5" name="Content Placeholder 4">
            <a:extLst>
              <a:ext uri="{FF2B5EF4-FFF2-40B4-BE49-F238E27FC236}">
                <a16:creationId xmlns:a16="http://schemas.microsoft.com/office/drawing/2014/main" id="{252CF281-D556-4A45-9819-79CBD7A7E237}"/>
              </a:ext>
            </a:extLst>
          </p:cNvPr>
          <p:cNvPicPr>
            <a:picLocks noGrp="1" noChangeAspect="1"/>
          </p:cNvPicPr>
          <p:nvPr>
            <p:ph idx="1"/>
          </p:nvPr>
        </p:nvPicPr>
        <p:blipFill rotWithShape="1">
          <a:blip r:embed="rId2"/>
          <a:srcRect l="7052" t="29493" r="33189" b="32214"/>
          <a:stretch/>
        </p:blipFill>
        <p:spPr>
          <a:xfrm>
            <a:off x="594918" y="1412240"/>
            <a:ext cx="10175798" cy="4277360"/>
          </a:xfrm>
        </p:spPr>
      </p:pic>
    </p:spTree>
    <p:extLst>
      <p:ext uri="{BB962C8B-B14F-4D97-AF65-F5344CB8AC3E}">
        <p14:creationId xmlns:p14="http://schemas.microsoft.com/office/powerpoint/2010/main" val="2318930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E0413A-405D-4CE0-B5E8-6512AEFA5834}"/>
              </a:ext>
            </a:extLst>
          </p:cNvPr>
          <p:cNvPicPr>
            <a:picLocks noGrp="1" noChangeAspect="1"/>
          </p:cNvPicPr>
          <p:nvPr>
            <p:ph idx="4294967295"/>
          </p:nvPr>
        </p:nvPicPr>
        <p:blipFill rotWithShape="1">
          <a:blip r:embed="rId2"/>
          <a:srcRect l="5213" t="47238" r="22419" b="19676"/>
          <a:stretch/>
        </p:blipFill>
        <p:spPr>
          <a:xfrm>
            <a:off x="873760" y="1549400"/>
            <a:ext cx="10056178" cy="3622040"/>
          </a:xfrm>
        </p:spPr>
      </p:pic>
    </p:spTree>
    <p:extLst>
      <p:ext uri="{BB962C8B-B14F-4D97-AF65-F5344CB8AC3E}">
        <p14:creationId xmlns:p14="http://schemas.microsoft.com/office/powerpoint/2010/main" val="4103626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702D41-CB4F-4DF5-8053-134F27B976BE}"/>
              </a:ext>
            </a:extLst>
          </p:cNvPr>
          <p:cNvPicPr>
            <a:picLocks noGrp="1" noChangeAspect="1"/>
          </p:cNvPicPr>
          <p:nvPr>
            <p:ph idx="4294967295"/>
          </p:nvPr>
        </p:nvPicPr>
        <p:blipFill rotWithShape="1">
          <a:blip r:embed="rId2"/>
          <a:srcRect l="11254" t="29726" r="29512" b="7465"/>
          <a:stretch/>
        </p:blipFill>
        <p:spPr>
          <a:xfrm>
            <a:off x="609599" y="681038"/>
            <a:ext cx="10861041" cy="5821362"/>
          </a:xfrm>
        </p:spPr>
      </p:pic>
    </p:spTree>
    <p:extLst>
      <p:ext uri="{BB962C8B-B14F-4D97-AF65-F5344CB8AC3E}">
        <p14:creationId xmlns:p14="http://schemas.microsoft.com/office/powerpoint/2010/main" val="2338925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F4C96C-B6C3-4811-B608-164197E03C90}"/>
              </a:ext>
            </a:extLst>
          </p:cNvPr>
          <p:cNvPicPr>
            <a:picLocks noGrp="1" noChangeAspect="1"/>
          </p:cNvPicPr>
          <p:nvPr>
            <p:ph idx="4294967295"/>
          </p:nvPr>
        </p:nvPicPr>
        <p:blipFill rotWithShape="1">
          <a:blip r:embed="rId2"/>
          <a:srcRect l="15751" t="21146" r="37438" b="-6"/>
          <a:stretch/>
        </p:blipFill>
        <p:spPr>
          <a:xfrm>
            <a:off x="782320" y="699770"/>
            <a:ext cx="10932160" cy="5558790"/>
          </a:xfrm>
        </p:spPr>
      </p:pic>
    </p:spTree>
    <p:extLst>
      <p:ext uri="{BB962C8B-B14F-4D97-AF65-F5344CB8AC3E}">
        <p14:creationId xmlns:p14="http://schemas.microsoft.com/office/powerpoint/2010/main" val="2367158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EABC-9447-49A0-BC7F-CB684EEDD192}"/>
              </a:ext>
            </a:extLst>
          </p:cNvPr>
          <p:cNvSpPr>
            <a:spLocks noGrp="1"/>
          </p:cNvSpPr>
          <p:nvPr>
            <p:ph type="title"/>
          </p:nvPr>
        </p:nvSpPr>
        <p:spPr>
          <a:xfrm>
            <a:off x="721360" y="365125"/>
            <a:ext cx="10922000" cy="1504315"/>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Machine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learning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Algorithms</a:t>
            </a:r>
          </a:p>
        </p:txBody>
      </p:sp>
      <p:sp>
        <p:nvSpPr>
          <p:cNvPr id="7" name="Content Placeholder 6">
            <a:extLst>
              <a:ext uri="{FF2B5EF4-FFF2-40B4-BE49-F238E27FC236}">
                <a16:creationId xmlns:a16="http://schemas.microsoft.com/office/drawing/2014/main" id="{C96963F0-4A25-4053-96E1-9724472EFD9A}"/>
              </a:ext>
            </a:extLst>
          </p:cNvPr>
          <p:cNvSpPr>
            <a:spLocks noGrp="1"/>
          </p:cNvSpPr>
          <p:nvPr>
            <p:ph idx="1"/>
          </p:nvPr>
        </p:nvSpPr>
        <p:spPr>
          <a:xfrm>
            <a:off x="838200" y="1605280"/>
            <a:ext cx="10515600" cy="4571683"/>
          </a:xfrm>
        </p:spPr>
        <p:txBody>
          <a:bodyPr>
            <a:normAutofit/>
          </a:bodyPr>
          <a:lstStyle/>
          <a:p>
            <a:pPr marL="0" indent="0">
              <a:buNone/>
            </a:pPr>
            <a:endParaRPr lang="en-IN" dirty="0"/>
          </a:p>
          <a:p>
            <a:r>
              <a:rPr lang="en-IN" dirty="0"/>
              <a:t>Here we are using following algorithms:</a:t>
            </a:r>
          </a:p>
          <a:p>
            <a:pPr marL="514350" indent="-514350">
              <a:buAutoNum type="arabicPeriod"/>
            </a:pPr>
            <a:r>
              <a:rPr lang="en-IN" dirty="0"/>
              <a:t>Logistic Regression</a:t>
            </a:r>
          </a:p>
          <a:p>
            <a:pPr marL="514350" indent="-514350">
              <a:buAutoNum type="arabicPeriod"/>
            </a:pPr>
            <a:r>
              <a:rPr lang="en-IN" dirty="0" err="1"/>
              <a:t>DecisionTree</a:t>
            </a:r>
            <a:r>
              <a:rPr lang="en-IN" dirty="0"/>
              <a:t> Classifier</a:t>
            </a:r>
          </a:p>
          <a:p>
            <a:pPr marL="514350" indent="-514350">
              <a:buAutoNum type="arabicPeriod"/>
            </a:pPr>
            <a:r>
              <a:rPr lang="en-IN" dirty="0" err="1"/>
              <a:t>RandomForest</a:t>
            </a:r>
            <a:r>
              <a:rPr lang="en-IN" dirty="0"/>
              <a:t> Classifier</a:t>
            </a:r>
          </a:p>
          <a:p>
            <a:pPr marL="514350" indent="-514350">
              <a:buAutoNum type="arabicPeriod"/>
            </a:pPr>
            <a:r>
              <a:rPr lang="en-IN" dirty="0" err="1"/>
              <a:t>GradientBoosting</a:t>
            </a:r>
            <a:r>
              <a:rPr lang="en-IN" dirty="0"/>
              <a:t> Classifier</a:t>
            </a:r>
          </a:p>
          <a:p>
            <a:pPr marL="514350" indent="-514350">
              <a:buAutoNum type="arabicPeriod"/>
            </a:pPr>
            <a:r>
              <a:rPr lang="en-IN" dirty="0" err="1"/>
              <a:t>ExtraTrees</a:t>
            </a:r>
            <a:r>
              <a:rPr lang="en-IN" dirty="0"/>
              <a:t> Classifier</a:t>
            </a:r>
          </a:p>
        </p:txBody>
      </p:sp>
    </p:spTree>
    <p:extLst>
      <p:ext uri="{BB962C8B-B14F-4D97-AF65-F5344CB8AC3E}">
        <p14:creationId xmlns:p14="http://schemas.microsoft.com/office/powerpoint/2010/main" val="53047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E5DC-88E1-4435-A127-D291E71F9F1A}"/>
              </a:ext>
            </a:extLst>
          </p:cNvPr>
          <p:cNvSpPr>
            <a:spLocks noGrp="1"/>
          </p:cNvSpPr>
          <p:nvPr>
            <p:ph type="title"/>
          </p:nvPr>
        </p:nvSpPr>
        <p:spPr>
          <a:xfrm>
            <a:off x="2966720" y="365125"/>
            <a:ext cx="8387080" cy="965835"/>
          </a:xfrm>
        </p:spPr>
        <p:txBody>
          <a:bodyPr>
            <a:normAutofit/>
          </a:bodyPr>
          <a:lstStyle/>
          <a:p>
            <a:pPr algn="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Summary</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of</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algorithms</a:t>
            </a:r>
          </a:p>
        </p:txBody>
      </p:sp>
      <p:pic>
        <p:nvPicPr>
          <p:cNvPr id="5" name="Content Placeholder 4">
            <a:extLst>
              <a:ext uri="{FF2B5EF4-FFF2-40B4-BE49-F238E27FC236}">
                <a16:creationId xmlns:a16="http://schemas.microsoft.com/office/drawing/2014/main" id="{14CBA1A4-5344-48AE-B382-CFA2DA84799E}"/>
              </a:ext>
            </a:extLst>
          </p:cNvPr>
          <p:cNvPicPr>
            <a:picLocks noGrp="1" noChangeAspect="1"/>
          </p:cNvPicPr>
          <p:nvPr>
            <p:ph idx="1"/>
          </p:nvPr>
        </p:nvPicPr>
        <p:blipFill rotWithShape="1">
          <a:blip r:embed="rId2"/>
          <a:srcRect l="6001" t="26340" r="13488" b="23550"/>
          <a:stretch/>
        </p:blipFill>
        <p:spPr>
          <a:xfrm>
            <a:off x="853440" y="1798320"/>
            <a:ext cx="10337800" cy="3383280"/>
          </a:xfrm>
        </p:spPr>
      </p:pic>
      <p:sp>
        <p:nvSpPr>
          <p:cNvPr id="7" name="TextBox 6">
            <a:extLst>
              <a:ext uri="{FF2B5EF4-FFF2-40B4-BE49-F238E27FC236}">
                <a16:creationId xmlns:a16="http://schemas.microsoft.com/office/drawing/2014/main" id="{6886DEB8-E736-4CA4-AC7B-024B0E4C1E12}"/>
              </a:ext>
            </a:extLst>
          </p:cNvPr>
          <p:cNvSpPr txBox="1"/>
          <p:nvPr/>
        </p:nvSpPr>
        <p:spPr>
          <a:xfrm>
            <a:off x="746760" y="5465445"/>
            <a:ext cx="10515600" cy="646331"/>
          </a:xfrm>
          <a:prstGeom prst="rect">
            <a:avLst/>
          </a:prstGeom>
          <a:noFill/>
        </p:spPr>
        <p:txBody>
          <a:bodyPr wrap="square">
            <a:spAutoFit/>
          </a:bodyPr>
          <a:lstStyle/>
          <a:p>
            <a:r>
              <a:rPr lang="en-US" dirty="0"/>
              <a:t>Checking the summary result ,we find out that </a:t>
            </a:r>
            <a:r>
              <a:rPr lang="en-US" dirty="0" err="1"/>
              <a:t>RandomForest</a:t>
            </a:r>
            <a:r>
              <a:rPr lang="en-US" dirty="0"/>
              <a:t> Classifier and </a:t>
            </a:r>
            <a:r>
              <a:rPr lang="en-US" dirty="0" err="1"/>
              <a:t>ExtraTrees</a:t>
            </a:r>
            <a:r>
              <a:rPr lang="en-US" dirty="0"/>
              <a:t> Classifier are behaving better than others in all metrics. </a:t>
            </a:r>
            <a:endParaRPr lang="en-IN" dirty="0"/>
          </a:p>
        </p:txBody>
      </p:sp>
      <p:pic>
        <p:nvPicPr>
          <p:cNvPr id="9" name="Graphic 8" descr="Blog with solid fill">
            <a:extLst>
              <a:ext uri="{FF2B5EF4-FFF2-40B4-BE49-F238E27FC236}">
                <a16:creationId xmlns:a16="http://schemas.microsoft.com/office/drawing/2014/main" id="{39B55AA5-4734-4632-8EB2-F81952689B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365125"/>
            <a:ext cx="914400" cy="914400"/>
          </a:xfrm>
          <a:prstGeom prst="rect">
            <a:avLst/>
          </a:prstGeom>
        </p:spPr>
      </p:pic>
    </p:spTree>
    <p:extLst>
      <p:ext uri="{BB962C8B-B14F-4D97-AF65-F5344CB8AC3E}">
        <p14:creationId xmlns:p14="http://schemas.microsoft.com/office/powerpoint/2010/main" val="239125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2160-E390-483F-ADA1-95D7741A11CD}"/>
              </a:ext>
            </a:extLst>
          </p:cNvPr>
          <p:cNvSpPr>
            <a:spLocks noGrp="1"/>
          </p:cNvSpPr>
          <p:nvPr>
            <p:ph type="title" idx="4294967295"/>
          </p:nvPr>
        </p:nvSpPr>
        <p:spPr>
          <a:xfrm>
            <a:off x="0" y="1825625"/>
            <a:ext cx="12100560" cy="2492375"/>
          </a:xfrm>
        </p:spPr>
        <p:txBody>
          <a:bodyPr>
            <a:normAutofit/>
          </a:bodyPr>
          <a:lstStyle/>
          <a:p>
            <a:pPr algn="ctr"/>
            <a:r>
              <a:rPr lang="en-IN" sz="80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r>
              <a:rPr lang="en-IN" sz="9600" dirty="0"/>
              <a:t> </a:t>
            </a:r>
            <a:r>
              <a:rPr lang="en-IN" sz="8000" b="1" spc="300" dirty="0">
                <a:solidFill>
                  <a:srgbClr val="FF0000"/>
                </a:solidFill>
                <a:effectLst>
                  <a:outerShdw blurRad="38100" dist="38100" dir="2700000" algn="tl">
                    <a:srgbClr val="000000">
                      <a:alpha val="43137"/>
                    </a:srgbClr>
                  </a:outerShdw>
                </a:effectLst>
                <a:latin typeface="Viner Hand ITC" panose="03070502030502020203" pitchFamily="66" charset="0"/>
              </a:rPr>
              <a:t>Evaluations</a:t>
            </a:r>
          </a:p>
        </p:txBody>
      </p:sp>
    </p:spTree>
    <p:extLst>
      <p:ext uri="{BB962C8B-B14F-4D97-AF65-F5344CB8AC3E}">
        <p14:creationId xmlns:p14="http://schemas.microsoft.com/office/powerpoint/2010/main" val="2667394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9A27-FBE0-4597-B0D6-99D0AC074082}"/>
              </a:ext>
            </a:extLst>
          </p:cNvPr>
          <p:cNvSpPr>
            <a:spLocks noGrp="1"/>
          </p:cNvSpPr>
          <p:nvPr>
            <p:ph type="title"/>
          </p:nvPr>
        </p:nvSpPr>
        <p:spPr>
          <a:xfrm>
            <a:off x="838200" y="365125"/>
            <a:ext cx="10515600" cy="589915"/>
          </a:xfrm>
        </p:spPr>
        <p:txBody>
          <a:bodyPr>
            <a:normAutofit fontScale="90000"/>
          </a:bodyPr>
          <a:lstStyle/>
          <a:p>
            <a:pPr algn="ct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Logistic</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Regression</a:t>
            </a:r>
          </a:p>
        </p:txBody>
      </p:sp>
      <p:pic>
        <p:nvPicPr>
          <p:cNvPr id="5" name="Content Placeholder 4">
            <a:extLst>
              <a:ext uri="{FF2B5EF4-FFF2-40B4-BE49-F238E27FC236}">
                <a16:creationId xmlns:a16="http://schemas.microsoft.com/office/drawing/2014/main" id="{90EE1F59-E8C0-4C7F-BA8F-CB4D6D498402}"/>
              </a:ext>
            </a:extLst>
          </p:cNvPr>
          <p:cNvPicPr>
            <a:picLocks noGrp="1" noChangeAspect="1"/>
          </p:cNvPicPr>
          <p:nvPr>
            <p:ph idx="1"/>
          </p:nvPr>
        </p:nvPicPr>
        <p:blipFill rotWithShape="1">
          <a:blip r:embed="rId2"/>
          <a:srcRect l="16114" t="21788" r="36341" b="6764"/>
          <a:stretch/>
        </p:blipFill>
        <p:spPr>
          <a:xfrm>
            <a:off x="629920" y="940168"/>
            <a:ext cx="5740400" cy="5537835"/>
          </a:xfrm>
        </p:spPr>
      </p:pic>
      <p:pic>
        <p:nvPicPr>
          <p:cNvPr id="7" name="Picture 6">
            <a:extLst>
              <a:ext uri="{FF2B5EF4-FFF2-40B4-BE49-F238E27FC236}">
                <a16:creationId xmlns:a16="http://schemas.microsoft.com/office/drawing/2014/main" id="{3BAF144A-7736-4293-8232-0041A5E6F4C0}"/>
              </a:ext>
            </a:extLst>
          </p:cNvPr>
          <p:cNvPicPr>
            <a:picLocks noChangeAspect="1"/>
          </p:cNvPicPr>
          <p:nvPr/>
        </p:nvPicPr>
        <p:blipFill rotWithShape="1">
          <a:blip r:embed="rId3"/>
          <a:srcRect l="19167" t="34518" r="24500" b="22519"/>
          <a:stretch/>
        </p:blipFill>
        <p:spPr>
          <a:xfrm>
            <a:off x="6096000" y="3429000"/>
            <a:ext cx="5466080" cy="3195954"/>
          </a:xfrm>
          <a:prstGeom prst="rect">
            <a:avLst/>
          </a:prstGeom>
        </p:spPr>
      </p:pic>
      <p:sp>
        <p:nvSpPr>
          <p:cNvPr id="11" name="TextBox 10">
            <a:extLst>
              <a:ext uri="{FF2B5EF4-FFF2-40B4-BE49-F238E27FC236}">
                <a16:creationId xmlns:a16="http://schemas.microsoft.com/office/drawing/2014/main" id="{1F317BAF-CCFD-44B0-8B43-36A0926DF115}"/>
              </a:ext>
            </a:extLst>
          </p:cNvPr>
          <p:cNvSpPr txBox="1"/>
          <p:nvPr/>
        </p:nvSpPr>
        <p:spPr>
          <a:xfrm>
            <a:off x="5582307" y="3053448"/>
            <a:ext cx="6096000" cy="375552"/>
          </a:xfrm>
          <a:prstGeom prst="rect">
            <a:avLst/>
          </a:prstGeom>
          <a:noFill/>
        </p:spPr>
        <p:txBody>
          <a:bodyPr wrap="square">
            <a:spAutoFit/>
          </a:bodyPr>
          <a:lstStyle/>
          <a:p>
            <a:pPr algn="ctr">
              <a:lnSpc>
                <a:spcPct val="107000"/>
              </a:lnSpc>
              <a:spcAft>
                <a:spcPts val="800"/>
              </a:spcAft>
            </a:pP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ROC_AUC CURVE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3570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A0F88-6B44-4971-A203-C2DCF90A8CCD}"/>
              </a:ext>
            </a:extLst>
          </p:cNvPr>
          <p:cNvSpPr>
            <a:spLocks noGrp="1"/>
          </p:cNvSpPr>
          <p:nvPr>
            <p:ph type="title"/>
          </p:nvPr>
        </p:nvSpPr>
        <p:spPr>
          <a:xfrm>
            <a:off x="838200" y="365125"/>
            <a:ext cx="10515600" cy="549275"/>
          </a:xfrm>
        </p:spPr>
        <p:txBody>
          <a:bodyPr>
            <a:normAutofit fontScale="90000"/>
          </a:bodyPr>
          <a:lstStyle/>
          <a:p>
            <a:pPr algn="ctr"/>
            <a:r>
              <a:rPr lang="en-IN" sz="43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DecisionTree</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Classifier</a:t>
            </a:r>
          </a:p>
        </p:txBody>
      </p:sp>
      <p:pic>
        <p:nvPicPr>
          <p:cNvPr id="5" name="Content Placeholder 4">
            <a:extLst>
              <a:ext uri="{FF2B5EF4-FFF2-40B4-BE49-F238E27FC236}">
                <a16:creationId xmlns:a16="http://schemas.microsoft.com/office/drawing/2014/main" id="{CD28882D-4460-4171-914C-0B444D969348}"/>
              </a:ext>
            </a:extLst>
          </p:cNvPr>
          <p:cNvPicPr>
            <a:picLocks noGrp="1" noChangeAspect="1"/>
          </p:cNvPicPr>
          <p:nvPr>
            <p:ph idx="1"/>
          </p:nvPr>
        </p:nvPicPr>
        <p:blipFill rotWithShape="1">
          <a:blip r:embed="rId2"/>
          <a:srcRect l="17296" t="29726" r="36209" b="2561"/>
          <a:stretch/>
        </p:blipFill>
        <p:spPr>
          <a:xfrm>
            <a:off x="690880" y="995680"/>
            <a:ext cx="5740400" cy="5648960"/>
          </a:xfrm>
        </p:spPr>
      </p:pic>
      <p:pic>
        <p:nvPicPr>
          <p:cNvPr id="7" name="Picture 6">
            <a:extLst>
              <a:ext uri="{FF2B5EF4-FFF2-40B4-BE49-F238E27FC236}">
                <a16:creationId xmlns:a16="http://schemas.microsoft.com/office/drawing/2014/main" id="{C39692E1-FE49-40BC-AB15-0A259363EFCB}"/>
              </a:ext>
            </a:extLst>
          </p:cNvPr>
          <p:cNvPicPr>
            <a:picLocks noChangeAspect="1"/>
          </p:cNvPicPr>
          <p:nvPr/>
        </p:nvPicPr>
        <p:blipFill rotWithShape="1">
          <a:blip r:embed="rId3"/>
          <a:srcRect l="17833" t="41778" r="25000" b="16148"/>
          <a:stretch/>
        </p:blipFill>
        <p:spPr>
          <a:xfrm>
            <a:off x="5831840" y="3281680"/>
            <a:ext cx="5740400" cy="3444240"/>
          </a:xfrm>
          <a:prstGeom prst="rect">
            <a:avLst/>
          </a:prstGeom>
        </p:spPr>
      </p:pic>
      <p:sp>
        <p:nvSpPr>
          <p:cNvPr id="9" name="TextBox 8">
            <a:extLst>
              <a:ext uri="{FF2B5EF4-FFF2-40B4-BE49-F238E27FC236}">
                <a16:creationId xmlns:a16="http://schemas.microsoft.com/office/drawing/2014/main" id="{EB673FA4-C566-4AC5-B07E-F345BB5DC261}"/>
              </a:ext>
            </a:extLst>
          </p:cNvPr>
          <p:cNvSpPr txBox="1"/>
          <p:nvPr/>
        </p:nvSpPr>
        <p:spPr>
          <a:xfrm>
            <a:off x="5750560" y="2824848"/>
            <a:ext cx="6096000" cy="375552"/>
          </a:xfrm>
          <a:prstGeom prst="rect">
            <a:avLst/>
          </a:prstGeom>
          <a:noFill/>
        </p:spPr>
        <p:txBody>
          <a:bodyPr wrap="square">
            <a:spAutoFit/>
          </a:bodyPr>
          <a:lstStyle/>
          <a:p>
            <a:pPr algn="ctr">
              <a:lnSpc>
                <a:spcPct val="107000"/>
              </a:lnSpc>
              <a:spcAft>
                <a:spcPts val="800"/>
              </a:spcAft>
            </a:pP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ROC_AUC CURVE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514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A8BD-A29F-48EE-BFAD-E574F69CE54C}"/>
              </a:ext>
            </a:extLst>
          </p:cNvPr>
          <p:cNvSpPr>
            <a:spLocks noGrp="1"/>
          </p:cNvSpPr>
          <p:nvPr>
            <p:ph type="title"/>
          </p:nvPr>
        </p:nvSpPr>
        <p:spPr>
          <a:xfrm>
            <a:off x="838200" y="365125"/>
            <a:ext cx="10515600" cy="732155"/>
          </a:xfrm>
        </p:spPr>
        <p:txBody>
          <a:bodyPr/>
          <a:lstStyle/>
          <a:p>
            <a:pPr algn="ctr"/>
            <a:r>
              <a:rPr lang="en-IN" sz="39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RandomForest</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Classifier</a:t>
            </a:r>
          </a:p>
        </p:txBody>
      </p:sp>
      <p:pic>
        <p:nvPicPr>
          <p:cNvPr id="5" name="Content Placeholder 4">
            <a:extLst>
              <a:ext uri="{FF2B5EF4-FFF2-40B4-BE49-F238E27FC236}">
                <a16:creationId xmlns:a16="http://schemas.microsoft.com/office/drawing/2014/main" id="{ED3D21EC-E942-4D39-B7C9-10A5C9180582}"/>
              </a:ext>
            </a:extLst>
          </p:cNvPr>
          <p:cNvPicPr>
            <a:picLocks noGrp="1" noChangeAspect="1"/>
          </p:cNvPicPr>
          <p:nvPr>
            <p:ph idx="1"/>
          </p:nvPr>
        </p:nvPicPr>
        <p:blipFill rotWithShape="1">
          <a:blip r:embed="rId2"/>
          <a:srcRect l="18347" t="21789" r="36209" b="9565"/>
          <a:stretch/>
        </p:blipFill>
        <p:spPr>
          <a:xfrm>
            <a:off x="838200" y="1047114"/>
            <a:ext cx="5257800" cy="5445761"/>
          </a:xfrm>
        </p:spPr>
      </p:pic>
      <p:pic>
        <p:nvPicPr>
          <p:cNvPr id="7" name="Picture 6">
            <a:extLst>
              <a:ext uri="{FF2B5EF4-FFF2-40B4-BE49-F238E27FC236}">
                <a16:creationId xmlns:a16="http://schemas.microsoft.com/office/drawing/2014/main" id="{ABE0CDD9-1C66-4664-9113-E0F47F148527}"/>
              </a:ext>
            </a:extLst>
          </p:cNvPr>
          <p:cNvPicPr>
            <a:picLocks noChangeAspect="1"/>
          </p:cNvPicPr>
          <p:nvPr/>
        </p:nvPicPr>
        <p:blipFill rotWithShape="1">
          <a:blip r:embed="rId3"/>
          <a:srcRect l="17583" t="46815" r="26000" b="9037"/>
          <a:stretch/>
        </p:blipFill>
        <p:spPr>
          <a:xfrm>
            <a:off x="5760720" y="3586480"/>
            <a:ext cx="5872480" cy="2906395"/>
          </a:xfrm>
          <a:prstGeom prst="rect">
            <a:avLst/>
          </a:prstGeom>
        </p:spPr>
      </p:pic>
      <p:sp>
        <p:nvSpPr>
          <p:cNvPr id="9" name="TextBox 8">
            <a:extLst>
              <a:ext uri="{FF2B5EF4-FFF2-40B4-BE49-F238E27FC236}">
                <a16:creationId xmlns:a16="http://schemas.microsoft.com/office/drawing/2014/main" id="{C27D1377-890C-406F-AF78-947284BA3BD1}"/>
              </a:ext>
            </a:extLst>
          </p:cNvPr>
          <p:cNvSpPr txBox="1"/>
          <p:nvPr/>
        </p:nvSpPr>
        <p:spPr>
          <a:xfrm>
            <a:off x="5737860" y="3210928"/>
            <a:ext cx="6096000" cy="375552"/>
          </a:xfrm>
          <a:prstGeom prst="rect">
            <a:avLst/>
          </a:prstGeom>
          <a:noFill/>
        </p:spPr>
        <p:txBody>
          <a:bodyPr wrap="square">
            <a:spAutoFit/>
          </a:bodyPr>
          <a:lstStyle/>
          <a:p>
            <a:pPr algn="ctr">
              <a:lnSpc>
                <a:spcPct val="107000"/>
              </a:lnSpc>
              <a:spcAft>
                <a:spcPts val="800"/>
              </a:spcAft>
            </a:pP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ROC_AUC CURVE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835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F063A-3C90-4D78-8BB5-2D60AA275880}"/>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281CA2F-F1EA-4591-AA38-148086B611B2}"/>
              </a:ext>
            </a:extLst>
          </p:cNvPr>
          <p:cNvPicPr>
            <a:picLocks noGrp="1" noChangeAspect="1"/>
          </p:cNvPicPr>
          <p:nvPr>
            <p:ph idx="1"/>
          </p:nvPr>
        </p:nvPicPr>
        <p:blipFill rotWithShape="1">
          <a:blip r:embed="rId2"/>
          <a:srcRect l="31102" t="35665" r="7687" b="12698"/>
          <a:stretch/>
        </p:blipFill>
        <p:spPr>
          <a:xfrm>
            <a:off x="914400" y="640080"/>
            <a:ext cx="10586720" cy="5669279"/>
          </a:xfrm>
        </p:spPr>
      </p:pic>
    </p:spTree>
    <p:extLst>
      <p:ext uri="{BB962C8B-B14F-4D97-AF65-F5344CB8AC3E}">
        <p14:creationId xmlns:p14="http://schemas.microsoft.com/office/powerpoint/2010/main" val="3515557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A4EE4-A567-4FA6-95DD-B5304D75E4BF}"/>
              </a:ext>
            </a:extLst>
          </p:cNvPr>
          <p:cNvSpPr>
            <a:spLocks noGrp="1"/>
          </p:cNvSpPr>
          <p:nvPr>
            <p:ph type="title"/>
          </p:nvPr>
        </p:nvSpPr>
        <p:spPr>
          <a:xfrm>
            <a:off x="838200" y="365125"/>
            <a:ext cx="10515600" cy="569595"/>
          </a:xfrm>
        </p:spPr>
        <p:txBody>
          <a:bodyPr>
            <a:normAutofit fontScale="90000"/>
          </a:bodyPr>
          <a:lstStyle/>
          <a:p>
            <a:pPr algn="ctr"/>
            <a:r>
              <a:rPr lang="en-IN" sz="43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GradientBoosting</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Classifier</a:t>
            </a:r>
          </a:p>
        </p:txBody>
      </p:sp>
      <p:pic>
        <p:nvPicPr>
          <p:cNvPr id="5" name="Content Placeholder 4">
            <a:extLst>
              <a:ext uri="{FF2B5EF4-FFF2-40B4-BE49-F238E27FC236}">
                <a16:creationId xmlns:a16="http://schemas.microsoft.com/office/drawing/2014/main" id="{69AD86F7-4BED-46EB-BBAD-1B6FC2A37196}"/>
              </a:ext>
            </a:extLst>
          </p:cNvPr>
          <p:cNvPicPr>
            <a:picLocks noGrp="1" noChangeAspect="1"/>
          </p:cNvPicPr>
          <p:nvPr>
            <p:ph idx="1"/>
          </p:nvPr>
        </p:nvPicPr>
        <p:blipFill rotWithShape="1">
          <a:blip r:embed="rId2"/>
          <a:srcRect l="16246" t="26458" r="37916" b="5363"/>
          <a:stretch/>
        </p:blipFill>
        <p:spPr>
          <a:xfrm>
            <a:off x="619760" y="934720"/>
            <a:ext cx="5669280" cy="5558155"/>
          </a:xfrm>
        </p:spPr>
      </p:pic>
      <p:pic>
        <p:nvPicPr>
          <p:cNvPr id="7" name="Picture 6">
            <a:extLst>
              <a:ext uri="{FF2B5EF4-FFF2-40B4-BE49-F238E27FC236}">
                <a16:creationId xmlns:a16="http://schemas.microsoft.com/office/drawing/2014/main" id="{EF011465-40B6-4E02-9DD7-D5560F3590E2}"/>
              </a:ext>
            </a:extLst>
          </p:cNvPr>
          <p:cNvPicPr>
            <a:picLocks noChangeAspect="1"/>
          </p:cNvPicPr>
          <p:nvPr/>
        </p:nvPicPr>
        <p:blipFill rotWithShape="1">
          <a:blip r:embed="rId3"/>
          <a:srcRect l="18583" t="37778" r="26416" b="19556"/>
          <a:stretch/>
        </p:blipFill>
        <p:spPr>
          <a:xfrm>
            <a:off x="5699760" y="3566795"/>
            <a:ext cx="6055360" cy="2926080"/>
          </a:xfrm>
          <a:prstGeom prst="rect">
            <a:avLst/>
          </a:prstGeom>
        </p:spPr>
      </p:pic>
      <p:sp>
        <p:nvSpPr>
          <p:cNvPr id="9" name="TextBox 8">
            <a:extLst>
              <a:ext uri="{FF2B5EF4-FFF2-40B4-BE49-F238E27FC236}">
                <a16:creationId xmlns:a16="http://schemas.microsoft.com/office/drawing/2014/main" id="{697D5822-0B41-4923-AAC3-D38D4CFBD449}"/>
              </a:ext>
            </a:extLst>
          </p:cNvPr>
          <p:cNvSpPr txBox="1"/>
          <p:nvPr/>
        </p:nvSpPr>
        <p:spPr>
          <a:xfrm>
            <a:off x="5773420" y="3241224"/>
            <a:ext cx="6096000" cy="375552"/>
          </a:xfrm>
          <a:prstGeom prst="rect">
            <a:avLst/>
          </a:prstGeom>
          <a:noFill/>
        </p:spPr>
        <p:txBody>
          <a:bodyPr wrap="square">
            <a:spAutoFit/>
          </a:bodyPr>
          <a:lstStyle/>
          <a:p>
            <a:pPr algn="ctr">
              <a:lnSpc>
                <a:spcPct val="107000"/>
              </a:lnSpc>
              <a:spcAft>
                <a:spcPts val="800"/>
              </a:spcAft>
            </a:pP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ROC_AUC CURVE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47919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8E1A-8C05-485B-8464-391B98F2F7D4}"/>
              </a:ext>
            </a:extLst>
          </p:cNvPr>
          <p:cNvSpPr>
            <a:spLocks noGrp="1"/>
          </p:cNvSpPr>
          <p:nvPr>
            <p:ph type="title"/>
          </p:nvPr>
        </p:nvSpPr>
        <p:spPr>
          <a:xfrm>
            <a:off x="838200" y="365125"/>
            <a:ext cx="10515600" cy="518795"/>
          </a:xfrm>
        </p:spPr>
        <p:txBody>
          <a:bodyPr>
            <a:normAutofit fontScale="90000"/>
          </a:bodyPr>
          <a:lstStyle/>
          <a:p>
            <a:pPr algn="ctr"/>
            <a:r>
              <a:rPr lang="en-IN" sz="43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ExtraTrees</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Classifier</a:t>
            </a:r>
          </a:p>
        </p:txBody>
      </p:sp>
      <p:pic>
        <p:nvPicPr>
          <p:cNvPr id="5" name="Content Placeholder 4">
            <a:extLst>
              <a:ext uri="{FF2B5EF4-FFF2-40B4-BE49-F238E27FC236}">
                <a16:creationId xmlns:a16="http://schemas.microsoft.com/office/drawing/2014/main" id="{78D10B1C-11BD-4B2A-8BA7-BD72ABA5C379}"/>
              </a:ext>
            </a:extLst>
          </p:cNvPr>
          <p:cNvPicPr>
            <a:picLocks noGrp="1" noChangeAspect="1"/>
          </p:cNvPicPr>
          <p:nvPr>
            <p:ph idx="1"/>
          </p:nvPr>
        </p:nvPicPr>
        <p:blipFill rotWithShape="1">
          <a:blip r:embed="rId2"/>
          <a:srcRect l="18085" t="32296" r="37654" b="693"/>
          <a:stretch/>
        </p:blipFill>
        <p:spPr>
          <a:xfrm>
            <a:off x="711200" y="883920"/>
            <a:ext cx="5791200" cy="5608955"/>
          </a:xfrm>
        </p:spPr>
      </p:pic>
      <p:pic>
        <p:nvPicPr>
          <p:cNvPr id="7" name="Picture 6">
            <a:extLst>
              <a:ext uri="{FF2B5EF4-FFF2-40B4-BE49-F238E27FC236}">
                <a16:creationId xmlns:a16="http://schemas.microsoft.com/office/drawing/2014/main" id="{2106A46F-9F76-497E-BDB5-2FDEC7184B5C}"/>
              </a:ext>
            </a:extLst>
          </p:cNvPr>
          <p:cNvPicPr>
            <a:picLocks noChangeAspect="1"/>
          </p:cNvPicPr>
          <p:nvPr/>
        </p:nvPicPr>
        <p:blipFill rotWithShape="1">
          <a:blip r:embed="rId3"/>
          <a:srcRect l="19250" t="44148" r="26750" b="11704"/>
          <a:stretch/>
        </p:blipFill>
        <p:spPr>
          <a:xfrm>
            <a:off x="6228080" y="3465195"/>
            <a:ext cx="5547360" cy="3027680"/>
          </a:xfrm>
          <a:prstGeom prst="rect">
            <a:avLst/>
          </a:prstGeom>
        </p:spPr>
      </p:pic>
      <p:sp>
        <p:nvSpPr>
          <p:cNvPr id="9" name="TextBox 8">
            <a:extLst>
              <a:ext uri="{FF2B5EF4-FFF2-40B4-BE49-F238E27FC236}">
                <a16:creationId xmlns:a16="http://schemas.microsoft.com/office/drawing/2014/main" id="{5A258CE5-117A-44EA-9D61-3D8406F19401}"/>
              </a:ext>
            </a:extLst>
          </p:cNvPr>
          <p:cNvSpPr txBox="1"/>
          <p:nvPr/>
        </p:nvSpPr>
        <p:spPr>
          <a:xfrm>
            <a:off x="6090920" y="3018022"/>
            <a:ext cx="6096000" cy="375552"/>
          </a:xfrm>
          <a:prstGeom prst="rect">
            <a:avLst/>
          </a:prstGeom>
          <a:noFill/>
        </p:spPr>
        <p:txBody>
          <a:bodyPr wrap="square">
            <a:spAutoFit/>
          </a:bodyPr>
          <a:lstStyle/>
          <a:p>
            <a:pPr algn="ctr">
              <a:lnSpc>
                <a:spcPct val="107000"/>
              </a:lnSpc>
              <a:spcAft>
                <a:spcPts val="800"/>
              </a:spcAft>
            </a:pP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ROC_AUC CURVE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031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9942-4E0B-4D4F-A711-3E700D49CFA8}"/>
              </a:ext>
            </a:extLst>
          </p:cNvPr>
          <p:cNvSpPr>
            <a:spLocks noGrp="1"/>
          </p:cNvSpPr>
          <p:nvPr>
            <p:ph type="title"/>
          </p:nvPr>
        </p:nvSpPr>
        <p:spPr>
          <a:xfrm>
            <a:off x="645160" y="1025525"/>
            <a:ext cx="10515600" cy="1325563"/>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Hyperparameter</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Tunning</a:t>
            </a:r>
          </a:p>
        </p:txBody>
      </p:sp>
      <p:sp>
        <p:nvSpPr>
          <p:cNvPr id="3" name="Content Placeholder 2">
            <a:extLst>
              <a:ext uri="{FF2B5EF4-FFF2-40B4-BE49-F238E27FC236}">
                <a16:creationId xmlns:a16="http://schemas.microsoft.com/office/drawing/2014/main" id="{6CFE8DAA-44EE-4DEE-8A5A-BD373A80D4E7}"/>
              </a:ext>
            </a:extLst>
          </p:cNvPr>
          <p:cNvSpPr>
            <a:spLocks noGrp="1"/>
          </p:cNvSpPr>
          <p:nvPr>
            <p:ph idx="1"/>
          </p:nvPr>
        </p:nvSpPr>
        <p:spPr>
          <a:xfrm>
            <a:off x="645160" y="3684905"/>
            <a:ext cx="10515600" cy="1325563"/>
          </a:xfrm>
        </p:spPr>
        <p:txBody>
          <a:bodyPr/>
          <a:lstStyle/>
          <a:p>
            <a:r>
              <a:rPr lang="en-IN" dirty="0"/>
              <a:t>Using </a:t>
            </a:r>
            <a:r>
              <a:rPr lang="en-IN" dirty="0" err="1"/>
              <a:t>RandomizedSearchCV</a:t>
            </a:r>
            <a:r>
              <a:rPr lang="en-IN" dirty="0"/>
              <a:t> for the hyperparameter tunning of best algorithms.</a:t>
            </a:r>
          </a:p>
          <a:p>
            <a:pPr marL="0" indent="0">
              <a:buNone/>
            </a:pPr>
            <a:endParaRPr lang="en-IN" dirty="0"/>
          </a:p>
        </p:txBody>
      </p:sp>
    </p:spTree>
    <p:extLst>
      <p:ext uri="{BB962C8B-B14F-4D97-AF65-F5344CB8AC3E}">
        <p14:creationId xmlns:p14="http://schemas.microsoft.com/office/powerpoint/2010/main" val="3099444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07D5D-193D-4EA2-B773-3A0136AB5CBC}"/>
              </a:ext>
            </a:extLst>
          </p:cNvPr>
          <p:cNvSpPr>
            <a:spLocks noGrp="1"/>
          </p:cNvSpPr>
          <p:nvPr>
            <p:ph type="title"/>
          </p:nvPr>
        </p:nvSpPr>
        <p:spPr>
          <a:xfrm>
            <a:off x="838200" y="1"/>
            <a:ext cx="10515600" cy="985520"/>
          </a:xfrm>
        </p:spPr>
        <p:txBody>
          <a:bodyPr>
            <a:noAutofit/>
          </a:bodyPr>
          <a:lstStyle/>
          <a:p>
            <a:pPr algn="ctr"/>
            <a:r>
              <a:rPr lang="en-IN" sz="28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RandomForest</a:t>
            </a:r>
            <a:r>
              <a:rPr lang="en-IN" sz="2400" dirty="0"/>
              <a:t> </a:t>
            </a:r>
            <a:r>
              <a:rPr lang="en-IN" sz="2800" b="1" spc="300" dirty="0">
                <a:solidFill>
                  <a:srgbClr val="FF0000"/>
                </a:solidFill>
                <a:effectLst>
                  <a:outerShdw blurRad="38100" dist="38100" dir="2700000" algn="tl">
                    <a:srgbClr val="000000">
                      <a:alpha val="43137"/>
                    </a:srgbClr>
                  </a:outerShdw>
                </a:effectLst>
                <a:latin typeface="Viner Hand ITC" panose="03070502030502020203" pitchFamily="66" charset="0"/>
              </a:rPr>
              <a:t>Classifier</a:t>
            </a:r>
            <a:r>
              <a:rPr lang="en-IN" sz="2400" dirty="0"/>
              <a:t> </a:t>
            </a:r>
            <a:r>
              <a:rPr lang="en-IN" sz="28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Hyperparmeter</a:t>
            </a:r>
            <a:r>
              <a:rPr lang="en-IN" sz="2400" dirty="0"/>
              <a:t> </a:t>
            </a:r>
            <a:r>
              <a:rPr lang="en-IN" sz="28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tunnning</a:t>
            </a:r>
            <a:endParaRPr lang="en-IN" sz="2800" b="1" spc="300" dirty="0">
              <a:solidFill>
                <a:srgbClr val="FF0000"/>
              </a:solidFill>
              <a:effectLst>
                <a:outerShdw blurRad="38100" dist="38100" dir="2700000" algn="tl">
                  <a:srgbClr val="000000">
                    <a:alpha val="43137"/>
                  </a:srgbClr>
                </a:outerShdw>
              </a:effectLst>
              <a:latin typeface="Viner Hand ITC" panose="03070502030502020203" pitchFamily="66" charset="0"/>
            </a:endParaRPr>
          </a:p>
        </p:txBody>
      </p:sp>
      <p:pic>
        <p:nvPicPr>
          <p:cNvPr id="5" name="Content Placeholder 4">
            <a:extLst>
              <a:ext uri="{FF2B5EF4-FFF2-40B4-BE49-F238E27FC236}">
                <a16:creationId xmlns:a16="http://schemas.microsoft.com/office/drawing/2014/main" id="{86C01FFE-12B4-41BF-B563-4B91CB4862A6}"/>
              </a:ext>
            </a:extLst>
          </p:cNvPr>
          <p:cNvPicPr>
            <a:picLocks noGrp="1" noChangeAspect="1"/>
          </p:cNvPicPr>
          <p:nvPr>
            <p:ph idx="1"/>
          </p:nvPr>
        </p:nvPicPr>
        <p:blipFill rotWithShape="1">
          <a:blip r:embed="rId2"/>
          <a:srcRect l="10861" t="26690" r="10204" b="2328"/>
          <a:stretch/>
        </p:blipFill>
        <p:spPr>
          <a:xfrm>
            <a:off x="965200" y="1178559"/>
            <a:ext cx="10364402" cy="5242561"/>
          </a:xfrm>
        </p:spPr>
      </p:pic>
    </p:spTree>
    <p:extLst>
      <p:ext uri="{BB962C8B-B14F-4D97-AF65-F5344CB8AC3E}">
        <p14:creationId xmlns:p14="http://schemas.microsoft.com/office/powerpoint/2010/main" val="1164414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E4D469-03AC-474C-B7FC-99F03F94EFF9}"/>
              </a:ext>
            </a:extLst>
          </p:cNvPr>
          <p:cNvPicPr>
            <a:picLocks noGrp="1" noChangeAspect="1"/>
          </p:cNvPicPr>
          <p:nvPr>
            <p:ph idx="4294967295"/>
          </p:nvPr>
        </p:nvPicPr>
        <p:blipFill rotWithShape="1">
          <a:blip r:embed="rId2"/>
          <a:srcRect l="10992" t="16418" r="22156" b="926"/>
          <a:stretch/>
        </p:blipFill>
        <p:spPr>
          <a:xfrm>
            <a:off x="1452880" y="381793"/>
            <a:ext cx="8763000" cy="6094413"/>
          </a:xfrm>
        </p:spPr>
      </p:pic>
    </p:spTree>
    <p:extLst>
      <p:ext uri="{BB962C8B-B14F-4D97-AF65-F5344CB8AC3E}">
        <p14:creationId xmlns:p14="http://schemas.microsoft.com/office/powerpoint/2010/main" val="42147646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CE3069-F42D-4BC7-8D4F-6A7CBDAD1694}"/>
              </a:ext>
            </a:extLst>
          </p:cNvPr>
          <p:cNvPicPr>
            <a:picLocks noGrp="1" noChangeAspect="1"/>
          </p:cNvPicPr>
          <p:nvPr>
            <p:ph idx="4294967295"/>
          </p:nvPr>
        </p:nvPicPr>
        <p:blipFill rotWithShape="1">
          <a:blip r:embed="rId2"/>
          <a:srcRect l="11780" t="16417" r="15195" b="693"/>
          <a:stretch/>
        </p:blipFill>
        <p:spPr>
          <a:xfrm>
            <a:off x="1005840" y="487363"/>
            <a:ext cx="9725025" cy="6208712"/>
          </a:xfrm>
        </p:spPr>
      </p:pic>
    </p:spTree>
    <p:extLst>
      <p:ext uri="{BB962C8B-B14F-4D97-AF65-F5344CB8AC3E}">
        <p14:creationId xmlns:p14="http://schemas.microsoft.com/office/powerpoint/2010/main" val="2706426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F476D9-AD80-4B5B-AE6C-D6F42DAA717B}"/>
              </a:ext>
            </a:extLst>
          </p:cNvPr>
          <p:cNvPicPr>
            <a:picLocks noGrp="1" noChangeAspect="1"/>
          </p:cNvPicPr>
          <p:nvPr>
            <p:ph idx="4294967295"/>
          </p:nvPr>
        </p:nvPicPr>
        <p:blipFill rotWithShape="1">
          <a:blip r:embed="rId2"/>
          <a:srcRect l="11386" t="30894" r="39362" b="460"/>
          <a:stretch/>
        </p:blipFill>
        <p:spPr>
          <a:xfrm>
            <a:off x="472440" y="828993"/>
            <a:ext cx="5872163" cy="5694362"/>
          </a:xfrm>
        </p:spPr>
      </p:pic>
      <p:pic>
        <p:nvPicPr>
          <p:cNvPr id="7" name="Picture 6">
            <a:extLst>
              <a:ext uri="{FF2B5EF4-FFF2-40B4-BE49-F238E27FC236}">
                <a16:creationId xmlns:a16="http://schemas.microsoft.com/office/drawing/2014/main" id="{5CC0A2A5-9D23-4CA3-BAD3-BCFD4593948C}"/>
              </a:ext>
            </a:extLst>
          </p:cNvPr>
          <p:cNvPicPr>
            <a:picLocks noChangeAspect="1"/>
          </p:cNvPicPr>
          <p:nvPr/>
        </p:nvPicPr>
        <p:blipFill rotWithShape="1">
          <a:blip r:embed="rId3"/>
          <a:srcRect l="18001" t="16963" r="25916" b="18666"/>
          <a:stretch/>
        </p:blipFill>
        <p:spPr>
          <a:xfrm>
            <a:off x="6609080" y="1600198"/>
            <a:ext cx="5008880" cy="4414522"/>
          </a:xfrm>
          <a:prstGeom prst="rect">
            <a:avLst/>
          </a:prstGeom>
        </p:spPr>
      </p:pic>
    </p:spTree>
    <p:extLst>
      <p:ext uri="{BB962C8B-B14F-4D97-AF65-F5344CB8AC3E}">
        <p14:creationId xmlns:p14="http://schemas.microsoft.com/office/powerpoint/2010/main" val="3056034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C50F7-2598-491C-9EDF-18122CEB368A}"/>
              </a:ext>
            </a:extLst>
          </p:cNvPr>
          <p:cNvSpPr>
            <a:spLocks noGrp="1"/>
          </p:cNvSpPr>
          <p:nvPr>
            <p:ph type="title"/>
          </p:nvPr>
        </p:nvSpPr>
        <p:spPr>
          <a:xfrm>
            <a:off x="838200" y="365125"/>
            <a:ext cx="10515600" cy="691515"/>
          </a:xfrm>
        </p:spPr>
        <p:txBody>
          <a:bodyPr>
            <a:normAutofit fontScale="90000"/>
          </a:bodyPr>
          <a:lstStyle/>
          <a:p>
            <a:pPr algn="ct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r>
              <a:rPr lang="en-IN"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Prediction</a:t>
            </a:r>
          </a:p>
        </p:txBody>
      </p:sp>
      <p:pic>
        <p:nvPicPr>
          <p:cNvPr id="5" name="Content Placeholder 4">
            <a:extLst>
              <a:ext uri="{FF2B5EF4-FFF2-40B4-BE49-F238E27FC236}">
                <a16:creationId xmlns:a16="http://schemas.microsoft.com/office/drawing/2014/main" id="{65DB5687-186E-445F-8A10-16D8C4516668}"/>
              </a:ext>
            </a:extLst>
          </p:cNvPr>
          <p:cNvPicPr>
            <a:picLocks noGrp="1" noChangeAspect="1"/>
          </p:cNvPicPr>
          <p:nvPr>
            <p:ph idx="1"/>
          </p:nvPr>
        </p:nvPicPr>
        <p:blipFill rotWithShape="1">
          <a:blip r:embed="rId2"/>
          <a:srcRect l="10336" t="18519" r="56172" b="10967"/>
          <a:stretch/>
        </p:blipFill>
        <p:spPr>
          <a:xfrm>
            <a:off x="3911600" y="1320799"/>
            <a:ext cx="3881120" cy="4596465"/>
          </a:xfrm>
        </p:spPr>
      </p:pic>
    </p:spTree>
    <p:extLst>
      <p:ext uri="{BB962C8B-B14F-4D97-AF65-F5344CB8AC3E}">
        <p14:creationId xmlns:p14="http://schemas.microsoft.com/office/powerpoint/2010/main" val="239201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59273-DA14-4BC3-BEE6-48E12BD7B005}"/>
              </a:ext>
            </a:extLst>
          </p:cNvPr>
          <p:cNvSpPr>
            <a:spLocks noGrp="1"/>
          </p:cNvSpPr>
          <p:nvPr>
            <p:ph type="title"/>
          </p:nvPr>
        </p:nvSpPr>
        <p:spPr>
          <a:xfrm>
            <a:off x="4124960" y="365125"/>
            <a:ext cx="6807200" cy="2530475"/>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Saving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the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prediction</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into</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csv</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file</a:t>
            </a:r>
            <a:r>
              <a:rPr lang="en-IN" dirty="0"/>
              <a:t> </a:t>
            </a:r>
          </a:p>
        </p:txBody>
      </p:sp>
      <p:pic>
        <p:nvPicPr>
          <p:cNvPr id="5" name="Content Placeholder 4">
            <a:extLst>
              <a:ext uri="{FF2B5EF4-FFF2-40B4-BE49-F238E27FC236}">
                <a16:creationId xmlns:a16="http://schemas.microsoft.com/office/drawing/2014/main" id="{A54652DD-3D59-4511-BD36-22AFE85A0166}"/>
              </a:ext>
            </a:extLst>
          </p:cNvPr>
          <p:cNvPicPr>
            <a:picLocks noGrp="1" noChangeAspect="1"/>
          </p:cNvPicPr>
          <p:nvPr>
            <p:ph idx="1"/>
          </p:nvPr>
        </p:nvPicPr>
        <p:blipFill rotWithShape="1">
          <a:blip r:embed="rId2"/>
          <a:srcRect l="11385" t="58679" r="41858" b="27311"/>
          <a:stretch/>
        </p:blipFill>
        <p:spPr>
          <a:xfrm>
            <a:off x="894080" y="3723323"/>
            <a:ext cx="10160000" cy="2062481"/>
          </a:xfrm>
        </p:spPr>
      </p:pic>
      <p:pic>
        <p:nvPicPr>
          <p:cNvPr id="6" name="Content Placeholder 10" descr="Download from cloud with solid fill">
            <a:extLst>
              <a:ext uri="{FF2B5EF4-FFF2-40B4-BE49-F238E27FC236}">
                <a16:creationId xmlns:a16="http://schemas.microsoft.com/office/drawing/2014/main" id="{64F3966C-4A94-470C-AA19-F9CAE77672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9850" y="1157287"/>
            <a:ext cx="946150" cy="946150"/>
          </a:xfrm>
          <a:prstGeom prst="rect">
            <a:avLst/>
          </a:prstGeom>
        </p:spPr>
      </p:pic>
    </p:spTree>
    <p:extLst>
      <p:ext uri="{BB962C8B-B14F-4D97-AF65-F5344CB8AC3E}">
        <p14:creationId xmlns:p14="http://schemas.microsoft.com/office/powerpoint/2010/main" val="25827195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FBCF-237C-4CC7-8921-D10A9939C749}"/>
              </a:ext>
            </a:extLst>
          </p:cNvPr>
          <p:cNvSpPr>
            <a:spLocks noGrp="1"/>
          </p:cNvSpPr>
          <p:nvPr>
            <p:ph type="title"/>
          </p:nvPr>
        </p:nvSpPr>
        <p:spPr>
          <a:xfrm>
            <a:off x="3931920" y="365125"/>
            <a:ext cx="7421880" cy="1971675"/>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Saving</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model</a:t>
            </a:r>
          </a:p>
        </p:txBody>
      </p:sp>
      <p:pic>
        <p:nvPicPr>
          <p:cNvPr id="11" name="Content Placeholder 10" descr="Download from cloud with solid fill">
            <a:extLst>
              <a:ext uri="{FF2B5EF4-FFF2-40B4-BE49-F238E27FC236}">
                <a16:creationId xmlns:a16="http://schemas.microsoft.com/office/drawing/2014/main" id="{E35776D5-6561-4D48-AFE9-52F766719FF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1290" y="840899"/>
            <a:ext cx="946150" cy="946150"/>
          </a:xfrm>
        </p:spPr>
      </p:pic>
      <p:pic>
        <p:nvPicPr>
          <p:cNvPr id="9" name="Picture 8">
            <a:extLst>
              <a:ext uri="{FF2B5EF4-FFF2-40B4-BE49-F238E27FC236}">
                <a16:creationId xmlns:a16="http://schemas.microsoft.com/office/drawing/2014/main" id="{A0057922-6E2D-402D-8354-0D3DFB462312}"/>
              </a:ext>
            </a:extLst>
          </p:cNvPr>
          <p:cNvPicPr>
            <a:picLocks noChangeAspect="1"/>
          </p:cNvPicPr>
          <p:nvPr/>
        </p:nvPicPr>
        <p:blipFill rotWithShape="1">
          <a:blip r:embed="rId4"/>
          <a:srcRect l="6875" t="48385" r="40667" b="15851"/>
          <a:stretch/>
        </p:blipFill>
        <p:spPr>
          <a:xfrm>
            <a:off x="576580" y="2438400"/>
            <a:ext cx="10673080" cy="3903821"/>
          </a:xfrm>
          <a:prstGeom prst="rect">
            <a:avLst/>
          </a:prstGeom>
        </p:spPr>
      </p:pic>
    </p:spTree>
    <p:extLst>
      <p:ext uri="{BB962C8B-B14F-4D97-AF65-F5344CB8AC3E}">
        <p14:creationId xmlns:p14="http://schemas.microsoft.com/office/powerpoint/2010/main" val="1023871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E81A-D681-442D-B579-9174AB91062D}"/>
              </a:ext>
            </a:extLst>
          </p:cNvPr>
          <p:cNvSpPr>
            <a:spLocks noGrp="1"/>
          </p:cNvSpPr>
          <p:nvPr>
            <p:ph type="title" idx="4294967295"/>
          </p:nvPr>
        </p:nvSpPr>
        <p:spPr>
          <a:xfrm>
            <a:off x="782321" y="365125"/>
            <a:ext cx="9260148" cy="762635"/>
          </a:xfrm>
        </p:spPr>
        <p:txBody>
          <a:bodyPr>
            <a:normAutofit fontScale="90000"/>
          </a:bodyPr>
          <a:lstStyle/>
          <a:p>
            <a:pPr algn="r"/>
            <a:r>
              <a:rPr lang="en-IN" dirty="0"/>
              <a:t>         </a:t>
            </a: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Exploratory</a:t>
            </a:r>
            <a:r>
              <a:rPr lang="en-IN" dirty="0"/>
              <a:t> </a:t>
            </a: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r>
              <a:rPr lang="en-IN" dirty="0"/>
              <a:t> </a:t>
            </a:r>
            <a:r>
              <a:rPr lang="en-IN" sz="4800" b="1" spc="300" dirty="0">
                <a:solidFill>
                  <a:srgbClr val="FF0000"/>
                </a:solidFill>
                <a:effectLst>
                  <a:outerShdw blurRad="38100" dist="38100" dir="2700000" algn="tl">
                    <a:srgbClr val="000000">
                      <a:alpha val="43137"/>
                    </a:srgbClr>
                  </a:outerShdw>
                </a:effectLst>
                <a:latin typeface="Viner Hand ITC" panose="03070502030502020203" pitchFamily="66" charset="0"/>
              </a:rPr>
              <a:t>Analysis</a:t>
            </a:r>
            <a:r>
              <a:rPr lang="en-IN" dirty="0"/>
              <a:t>   </a:t>
            </a:r>
          </a:p>
        </p:txBody>
      </p:sp>
      <p:pic>
        <p:nvPicPr>
          <p:cNvPr id="5" name="Content Placeholder 4">
            <a:extLst>
              <a:ext uri="{FF2B5EF4-FFF2-40B4-BE49-F238E27FC236}">
                <a16:creationId xmlns:a16="http://schemas.microsoft.com/office/drawing/2014/main" id="{2C8B0E13-7E24-403D-B146-D460941A4F06}"/>
              </a:ext>
            </a:extLst>
          </p:cNvPr>
          <p:cNvPicPr>
            <a:picLocks noGrp="1" noChangeAspect="1"/>
          </p:cNvPicPr>
          <p:nvPr>
            <p:ph idx="4294967295"/>
          </p:nvPr>
        </p:nvPicPr>
        <p:blipFill rotWithShape="1">
          <a:blip r:embed="rId2"/>
          <a:srcRect l="12437" t="33461" r="37917" b="8166"/>
          <a:stretch/>
        </p:blipFill>
        <p:spPr>
          <a:xfrm>
            <a:off x="1249681" y="1584960"/>
            <a:ext cx="9260148" cy="4592320"/>
          </a:xfrm>
        </p:spPr>
      </p:pic>
    </p:spTree>
    <p:extLst>
      <p:ext uri="{BB962C8B-B14F-4D97-AF65-F5344CB8AC3E}">
        <p14:creationId xmlns:p14="http://schemas.microsoft.com/office/powerpoint/2010/main" val="3769267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C89E-B56A-41FE-873A-22B3A16E7A01}"/>
              </a:ext>
            </a:extLst>
          </p:cNvPr>
          <p:cNvSpPr>
            <a:spLocks noGrp="1"/>
          </p:cNvSpPr>
          <p:nvPr>
            <p:ph type="title"/>
          </p:nvPr>
        </p:nvSpPr>
        <p:spPr>
          <a:xfrm>
            <a:off x="4003040" y="365125"/>
            <a:ext cx="7350760" cy="1555115"/>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Conclusion</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of</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the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project</a:t>
            </a:r>
          </a:p>
        </p:txBody>
      </p:sp>
      <p:pic>
        <p:nvPicPr>
          <p:cNvPr id="11" name="Graphic 10" descr="Graph and note paper with pencils">
            <a:extLst>
              <a:ext uri="{FF2B5EF4-FFF2-40B4-BE49-F238E27FC236}">
                <a16:creationId xmlns:a16="http://schemas.microsoft.com/office/drawing/2014/main" id="{89B6832C-B970-4DF1-BFB5-E01E92D66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6480" y="166242"/>
            <a:ext cx="1945640" cy="1952879"/>
          </a:xfrm>
          <a:prstGeom prst="rect">
            <a:avLst/>
          </a:prstGeom>
        </p:spPr>
      </p:pic>
      <p:pic>
        <p:nvPicPr>
          <p:cNvPr id="6" name="Content Placeholder 5">
            <a:extLst>
              <a:ext uri="{FF2B5EF4-FFF2-40B4-BE49-F238E27FC236}">
                <a16:creationId xmlns:a16="http://schemas.microsoft.com/office/drawing/2014/main" id="{E7C71055-412F-48DE-8573-C081F6D956FC}"/>
              </a:ext>
            </a:extLst>
          </p:cNvPr>
          <p:cNvPicPr>
            <a:picLocks noGrp="1" noChangeAspect="1"/>
          </p:cNvPicPr>
          <p:nvPr>
            <p:ph idx="1"/>
          </p:nvPr>
        </p:nvPicPr>
        <p:blipFill rotWithShape="1">
          <a:blip r:embed="rId4"/>
          <a:srcRect l="18085" t="18752" r="11912" b="3729"/>
          <a:stretch/>
        </p:blipFill>
        <p:spPr>
          <a:xfrm>
            <a:off x="1295399" y="1828799"/>
            <a:ext cx="9850121" cy="4664076"/>
          </a:xfrm>
        </p:spPr>
      </p:pic>
    </p:spTree>
    <p:extLst>
      <p:ext uri="{BB962C8B-B14F-4D97-AF65-F5344CB8AC3E}">
        <p14:creationId xmlns:p14="http://schemas.microsoft.com/office/powerpoint/2010/main" val="1629352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31C98-9D2F-4FF5-994C-D045EEB48565}"/>
              </a:ext>
            </a:extLst>
          </p:cNvPr>
          <p:cNvSpPr>
            <a:spLocks noGrp="1"/>
          </p:cNvSpPr>
          <p:nvPr>
            <p:ph type="title"/>
          </p:nvPr>
        </p:nvSpPr>
        <p:spPr>
          <a:xfrm>
            <a:off x="838200" y="365125"/>
            <a:ext cx="10515600" cy="2164715"/>
          </a:xfrm>
        </p:spPr>
        <p:txBody>
          <a:bodyPr/>
          <a:lstStyle/>
          <a:p>
            <a:pPr algn="ct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Limitation</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and</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future</a:t>
            </a:r>
            <a:r>
              <a:rPr lang="en-IN" dirty="0"/>
              <a:t> </a:t>
            </a:r>
            <a:r>
              <a:rPr lang="en-IN" sz="3900" b="1" spc="300" dirty="0">
                <a:solidFill>
                  <a:srgbClr val="FF0000"/>
                </a:solidFill>
                <a:effectLst>
                  <a:outerShdw blurRad="38100" dist="38100" dir="2700000" algn="tl">
                    <a:srgbClr val="000000">
                      <a:alpha val="43137"/>
                    </a:srgbClr>
                  </a:outerShdw>
                </a:effectLst>
                <a:latin typeface="Viner Hand ITC" panose="03070502030502020203" pitchFamily="66" charset="0"/>
              </a:rPr>
              <a:t>scope </a:t>
            </a:r>
          </a:p>
        </p:txBody>
      </p:sp>
      <p:sp>
        <p:nvSpPr>
          <p:cNvPr id="3" name="Content Placeholder 2">
            <a:extLst>
              <a:ext uri="{FF2B5EF4-FFF2-40B4-BE49-F238E27FC236}">
                <a16:creationId xmlns:a16="http://schemas.microsoft.com/office/drawing/2014/main" id="{10EC5EAA-EE30-49FC-B158-36F4ED6F3239}"/>
              </a:ext>
            </a:extLst>
          </p:cNvPr>
          <p:cNvSpPr>
            <a:spLocks noGrp="1"/>
          </p:cNvSpPr>
          <p:nvPr>
            <p:ph idx="1"/>
          </p:nvPr>
        </p:nvSpPr>
        <p:spPr>
          <a:xfrm>
            <a:off x="746760" y="2872105"/>
            <a:ext cx="10515600" cy="2604135"/>
          </a:xfrm>
        </p:spPr>
        <p:txBody>
          <a:bodyPr>
            <a:normAutofit lnSpcReduction="10000"/>
          </a:bodyPr>
          <a:lstStyle/>
          <a:p>
            <a:r>
              <a:rPr lang="en-IN" sz="2000" dirty="0"/>
              <a:t>The major limitation in dataset I faced was presence of lots of outliers and as data was expensive I </a:t>
            </a:r>
            <a:r>
              <a:rPr lang="en-IN" sz="2000" dirty="0" err="1"/>
              <a:t>couldnot</a:t>
            </a:r>
            <a:r>
              <a:rPr lang="en-IN" sz="2000" dirty="0"/>
              <a:t> drop it and with those outliers my analysis is not very accurate.</a:t>
            </a:r>
          </a:p>
          <a:p>
            <a:r>
              <a:rPr lang="en-IN" sz="2000" dirty="0"/>
              <a:t>We could use other algorithms also ,which may give better </a:t>
            </a:r>
            <a:r>
              <a:rPr lang="en-IN" sz="2000" dirty="0" err="1"/>
              <a:t>results,but</a:t>
            </a:r>
            <a:r>
              <a:rPr lang="en-IN" sz="2000" dirty="0"/>
              <a:t> due to inefficiency of my </a:t>
            </a:r>
            <a:r>
              <a:rPr lang="en-IN" sz="2000" dirty="0" err="1"/>
              <a:t>system,i</a:t>
            </a:r>
            <a:r>
              <a:rPr lang="en-IN" sz="2000" dirty="0"/>
              <a:t> can’t do that.</a:t>
            </a:r>
          </a:p>
          <a:p>
            <a:r>
              <a:rPr lang="en-IN" sz="2000" dirty="0"/>
              <a:t>There are a lot of other techniques like </a:t>
            </a:r>
            <a:r>
              <a:rPr lang="en-IN" sz="2000" dirty="0" err="1"/>
              <a:t>feature_importances,higher</a:t>
            </a:r>
            <a:r>
              <a:rPr lang="en-IN" sz="2000" dirty="0"/>
              <a:t> hyperparameter tunning using </a:t>
            </a:r>
            <a:r>
              <a:rPr lang="en-IN" sz="2000" dirty="0" err="1"/>
              <a:t>GridSearchCV</a:t>
            </a:r>
            <a:r>
              <a:rPr lang="en-IN" sz="2000" dirty="0"/>
              <a:t> ,to retrieve better results.</a:t>
            </a:r>
          </a:p>
          <a:p>
            <a:r>
              <a:rPr lang="en-IN" sz="2000" dirty="0"/>
              <a:t>This model will  help my client in signify the difference between defaulters and non-defaulters and also helps in improvement of business in selection valuable customers.</a:t>
            </a:r>
          </a:p>
          <a:p>
            <a:endParaRPr lang="en-IN" sz="2000" dirty="0"/>
          </a:p>
        </p:txBody>
      </p:sp>
    </p:spTree>
    <p:extLst>
      <p:ext uri="{BB962C8B-B14F-4D97-AF65-F5344CB8AC3E}">
        <p14:creationId xmlns:p14="http://schemas.microsoft.com/office/powerpoint/2010/main" val="1034721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031DC-8039-4D40-9166-7DDF7C923027}"/>
              </a:ext>
            </a:extLst>
          </p:cNvPr>
          <p:cNvPicPr>
            <a:picLocks noChangeAspect="1"/>
          </p:cNvPicPr>
          <p:nvPr/>
        </p:nvPicPr>
        <p:blipFill>
          <a:blip r:embed="rId2"/>
          <a:stretch>
            <a:fillRect/>
          </a:stretch>
        </p:blipFill>
        <p:spPr>
          <a:xfrm>
            <a:off x="2169835" y="2412889"/>
            <a:ext cx="7852329" cy="2560542"/>
          </a:xfrm>
          <a:prstGeom prst="rect">
            <a:avLst/>
          </a:prstGeom>
        </p:spPr>
      </p:pic>
    </p:spTree>
    <p:extLst>
      <p:ext uri="{BB962C8B-B14F-4D97-AF65-F5344CB8AC3E}">
        <p14:creationId xmlns:p14="http://schemas.microsoft.com/office/powerpoint/2010/main" val="386643556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6313-968D-4525-A41D-4C2091C01F22}"/>
              </a:ext>
            </a:extLst>
          </p:cNvPr>
          <p:cNvSpPr>
            <a:spLocks noGrp="1"/>
          </p:cNvSpPr>
          <p:nvPr>
            <p:ph type="title"/>
          </p:nvPr>
        </p:nvSpPr>
        <p:spPr>
          <a:xfrm>
            <a:off x="838200" y="365125"/>
            <a:ext cx="4861560" cy="6208394"/>
          </a:xfrm>
        </p:spPr>
        <p:txBody>
          <a:bodyPr>
            <a:normAutofit/>
          </a:bodyPr>
          <a:lstStyle/>
          <a:p>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Checking</a:t>
            </a:r>
            <a:r>
              <a:rPr lang="en-IN" sz="3600"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unique</a:t>
            </a:r>
            <a:r>
              <a:rPr lang="en-IN" sz="3600"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values</a:t>
            </a:r>
          </a:p>
        </p:txBody>
      </p:sp>
      <p:pic>
        <p:nvPicPr>
          <p:cNvPr id="5" name="Content Placeholder 4">
            <a:extLst>
              <a:ext uri="{FF2B5EF4-FFF2-40B4-BE49-F238E27FC236}">
                <a16:creationId xmlns:a16="http://schemas.microsoft.com/office/drawing/2014/main" id="{8A166660-022D-4C53-B197-9CEB9DE0845C}"/>
              </a:ext>
            </a:extLst>
          </p:cNvPr>
          <p:cNvPicPr>
            <a:picLocks noGrp="1" noChangeAspect="1"/>
          </p:cNvPicPr>
          <p:nvPr>
            <p:ph idx="1"/>
          </p:nvPr>
        </p:nvPicPr>
        <p:blipFill rotWithShape="1">
          <a:blip r:embed="rId2"/>
          <a:srcRect l="18085" t="27391" r="35421" b="6997"/>
          <a:stretch/>
        </p:blipFill>
        <p:spPr>
          <a:xfrm>
            <a:off x="5699760" y="400685"/>
            <a:ext cx="5201920" cy="6208394"/>
          </a:xfrm>
        </p:spPr>
      </p:pic>
    </p:spTree>
    <p:extLst>
      <p:ext uri="{BB962C8B-B14F-4D97-AF65-F5344CB8AC3E}">
        <p14:creationId xmlns:p14="http://schemas.microsoft.com/office/powerpoint/2010/main" val="331354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C5EF80-F60E-42DA-BF5C-130D4759DBD5}"/>
              </a:ext>
            </a:extLst>
          </p:cNvPr>
          <p:cNvSpPr>
            <a:spLocks noGrp="1"/>
          </p:cNvSpPr>
          <p:nvPr>
            <p:ph type="title"/>
          </p:nvPr>
        </p:nvSpPr>
        <p:spPr>
          <a:xfrm>
            <a:off x="838200" y="365125"/>
            <a:ext cx="10515600" cy="569595"/>
          </a:xfrm>
        </p:spPr>
        <p:txBody>
          <a:bodyPr>
            <a:noAutofit/>
          </a:bodyPr>
          <a:lstStyle/>
          <a:p>
            <a:pPr algn="ct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Heatmap</a:t>
            </a:r>
            <a:r>
              <a:rPr lang="en-IN" sz="3200"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showing</a:t>
            </a:r>
            <a:r>
              <a:rPr lang="en-IN" sz="3200"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correlation</a:t>
            </a:r>
          </a:p>
        </p:txBody>
      </p:sp>
      <p:pic>
        <p:nvPicPr>
          <p:cNvPr id="12" name="Content Placeholder 11">
            <a:extLst>
              <a:ext uri="{FF2B5EF4-FFF2-40B4-BE49-F238E27FC236}">
                <a16:creationId xmlns:a16="http://schemas.microsoft.com/office/drawing/2014/main" id="{C9ACF5F7-2716-4F1F-B2A9-612436F5C12B}"/>
              </a:ext>
            </a:extLst>
          </p:cNvPr>
          <p:cNvPicPr>
            <a:picLocks noGrp="1" noChangeAspect="1"/>
          </p:cNvPicPr>
          <p:nvPr>
            <p:ph idx="1"/>
          </p:nvPr>
        </p:nvPicPr>
        <p:blipFill rotWithShape="1">
          <a:blip r:embed="rId2"/>
          <a:srcRect l="33189" t="43036" r="31349" b="6997"/>
          <a:stretch/>
        </p:blipFill>
        <p:spPr>
          <a:xfrm>
            <a:off x="914400" y="934720"/>
            <a:ext cx="10119360" cy="5558155"/>
          </a:xfrm>
        </p:spPr>
      </p:pic>
    </p:spTree>
    <p:extLst>
      <p:ext uri="{BB962C8B-B14F-4D97-AF65-F5344CB8AC3E}">
        <p14:creationId xmlns:p14="http://schemas.microsoft.com/office/powerpoint/2010/main" val="2478978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FA6F-856D-4928-8B72-C34BDEE28F1B}"/>
              </a:ext>
            </a:extLst>
          </p:cNvPr>
          <p:cNvSpPr>
            <a:spLocks noGrp="1"/>
          </p:cNvSpPr>
          <p:nvPr>
            <p:ph type="title"/>
          </p:nvPr>
        </p:nvSpPr>
        <p:spPr>
          <a:xfrm>
            <a:off x="838200" y="365125"/>
            <a:ext cx="10189124" cy="1325563"/>
          </a:xfrm>
        </p:spPr>
        <p:txBody>
          <a:bodyPr>
            <a:normAutofit/>
          </a:bodyPr>
          <a:lstStyle/>
          <a:p>
            <a:pPr algn="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Heatmap</a:t>
            </a:r>
            <a:r>
              <a:rPr lang="en-IN" sz="2400" dirty="0"/>
              <a:t> </a:t>
            </a: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observations</a:t>
            </a:r>
          </a:p>
        </p:txBody>
      </p:sp>
      <p:pic>
        <p:nvPicPr>
          <p:cNvPr id="5" name="Content Placeholder 4">
            <a:extLst>
              <a:ext uri="{FF2B5EF4-FFF2-40B4-BE49-F238E27FC236}">
                <a16:creationId xmlns:a16="http://schemas.microsoft.com/office/drawing/2014/main" id="{932CD72C-AA74-4335-8CF0-D16904FDDD80}"/>
              </a:ext>
            </a:extLst>
          </p:cNvPr>
          <p:cNvPicPr>
            <a:picLocks noGrp="1" noChangeAspect="1"/>
          </p:cNvPicPr>
          <p:nvPr>
            <p:ph idx="1"/>
          </p:nvPr>
        </p:nvPicPr>
        <p:blipFill rotWithShape="1">
          <a:blip r:embed="rId2"/>
          <a:srcRect l="10597" t="45837" r="10205" b="19839"/>
          <a:stretch/>
        </p:blipFill>
        <p:spPr>
          <a:xfrm>
            <a:off x="511724" y="2185452"/>
            <a:ext cx="10515600" cy="2824480"/>
          </a:xfrm>
        </p:spPr>
      </p:pic>
      <p:pic>
        <p:nvPicPr>
          <p:cNvPr id="7" name="Graphic 6" descr="Blog with solid fill">
            <a:extLst>
              <a:ext uri="{FF2B5EF4-FFF2-40B4-BE49-F238E27FC236}">
                <a16:creationId xmlns:a16="http://schemas.microsoft.com/office/drawing/2014/main" id="{7F0891C1-58FF-47EF-A614-41FDA48791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95120" y="647750"/>
            <a:ext cx="975360" cy="914400"/>
          </a:xfrm>
          <a:prstGeom prst="rect">
            <a:avLst/>
          </a:prstGeom>
        </p:spPr>
      </p:pic>
    </p:spTree>
    <p:extLst>
      <p:ext uri="{BB962C8B-B14F-4D97-AF65-F5344CB8AC3E}">
        <p14:creationId xmlns:p14="http://schemas.microsoft.com/office/powerpoint/2010/main" val="263828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382-E81D-4233-8CD9-92F87A7B28B3}"/>
              </a:ext>
            </a:extLst>
          </p:cNvPr>
          <p:cNvSpPr>
            <a:spLocks noGrp="1"/>
          </p:cNvSpPr>
          <p:nvPr>
            <p:ph type="title"/>
          </p:nvPr>
        </p:nvSpPr>
        <p:spPr>
          <a:xfrm>
            <a:off x="3962400" y="365125"/>
            <a:ext cx="6908800" cy="1325563"/>
          </a:xfrm>
        </p:spPr>
        <p:txBody>
          <a:bodyPr/>
          <a:lstStyle/>
          <a:p>
            <a:pPr algn="r"/>
            <a:r>
              <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rPr>
              <a:t>Data</a:t>
            </a:r>
            <a:r>
              <a:rPr lang="en-IN" dirty="0"/>
              <a:t> </a:t>
            </a:r>
            <a:r>
              <a:rPr lang="en-IN" sz="4300" b="1" spc="300" dirty="0" err="1">
                <a:solidFill>
                  <a:srgbClr val="FF0000"/>
                </a:solidFill>
                <a:effectLst>
                  <a:outerShdw blurRad="38100" dist="38100" dir="2700000" algn="tl">
                    <a:srgbClr val="000000">
                      <a:alpha val="43137"/>
                    </a:srgbClr>
                  </a:outerShdw>
                </a:effectLst>
                <a:latin typeface="Viner Hand ITC" panose="03070502030502020203" pitchFamily="66" charset="0"/>
              </a:rPr>
              <a:t>Preprocessing</a:t>
            </a:r>
            <a:endParaRPr lang="en-IN" sz="4300" b="1" spc="300" dirty="0">
              <a:solidFill>
                <a:srgbClr val="FF0000"/>
              </a:solidFill>
              <a:effectLst>
                <a:outerShdw blurRad="38100" dist="38100" dir="2700000" algn="tl">
                  <a:srgbClr val="000000">
                    <a:alpha val="43137"/>
                  </a:srgbClr>
                </a:outerShdw>
              </a:effectLst>
              <a:latin typeface="Viner Hand ITC" panose="03070502030502020203" pitchFamily="66" charset="0"/>
            </a:endParaRPr>
          </a:p>
        </p:txBody>
      </p:sp>
      <p:pic>
        <p:nvPicPr>
          <p:cNvPr id="5" name="Content Placeholder 4">
            <a:extLst>
              <a:ext uri="{FF2B5EF4-FFF2-40B4-BE49-F238E27FC236}">
                <a16:creationId xmlns:a16="http://schemas.microsoft.com/office/drawing/2014/main" id="{350211B2-E21D-42BD-A1C0-A0C59AD7C024}"/>
              </a:ext>
            </a:extLst>
          </p:cNvPr>
          <p:cNvPicPr>
            <a:picLocks noGrp="1" noChangeAspect="1"/>
          </p:cNvPicPr>
          <p:nvPr>
            <p:ph idx="1"/>
          </p:nvPr>
        </p:nvPicPr>
        <p:blipFill rotWithShape="1">
          <a:blip r:embed="rId2"/>
          <a:srcRect l="10073" t="39574" r="9416" b="5595"/>
          <a:stretch/>
        </p:blipFill>
        <p:spPr>
          <a:xfrm>
            <a:off x="1452880" y="1930399"/>
            <a:ext cx="9286240" cy="3637281"/>
          </a:xfrm>
        </p:spPr>
      </p:pic>
      <p:pic>
        <p:nvPicPr>
          <p:cNvPr id="7" name="Graphic 6" descr="Head with gears with solid fill">
            <a:extLst>
              <a:ext uri="{FF2B5EF4-FFF2-40B4-BE49-F238E27FC236}">
                <a16:creationId xmlns:a16="http://schemas.microsoft.com/office/drawing/2014/main" id="{A0F84AA3-D8CE-4145-AC11-7E4A2A1A55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960" y="702786"/>
            <a:ext cx="914400" cy="914400"/>
          </a:xfrm>
          <a:prstGeom prst="rect">
            <a:avLst/>
          </a:prstGeom>
        </p:spPr>
      </p:pic>
    </p:spTree>
    <p:extLst>
      <p:ext uri="{BB962C8B-B14F-4D97-AF65-F5344CB8AC3E}">
        <p14:creationId xmlns:p14="http://schemas.microsoft.com/office/powerpoint/2010/main" val="1428485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1128</TotalTime>
  <Words>520</Words>
  <Application>Microsoft Office PowerPoint</Application>
  <PresentationFormat>Widescreen</PresentationFormat>
  <Paragraphs>57</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Berlin Sans FB Demi</vt:lpstr>
      <vt:lpstr>Calibri</vt:lpstr>
      <vt:lpstr>Calibri Light</vt:lpstr>
      <vt:lpstr>Viner Hand ITC</vt:lpstr>
      <vt:lpstr>Office Theme</vt:lpstr>
      <vt:lpstr>Micro Credit Defaulters </vt:lpstr>
      <vt:lpstr>Introduction</vt:lpstr>
      <vt:lpstr>Attributes Information</vt:lpstr>
      <vt:lpstr>PowerPoint Presentation</vt:lpstr>
      <vt:lpstr>         Exploratory Data Analysis   </vt:lpstr>
      <vt:lpstr>Checking unique values</vt:lpstr>
      <vt:lpstr>Heatmap showing correlation</vt:lpstr>
      <vt:lpstr>Heatmap observations</vt:lpstr>
      <vt:lpstr>Data Preprocessing</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 Engineering</vt:lpstr>
      <vt:lpstr>PowerPoint Presentation</vt:lpstr>
      <vt:lpstr>PowerPoint Presentation</vt:lpstr>
      <vt:lpstr>Data – Cleaning(Handling Outliers)</vt:lpstr>
      <vt:lpstr>PowerPoint Presentation</vt:lpstr>
      <vt:lpstr>PowerPoint Presentation</vt:lpstr>
      <vt:lpstr>Model – Preprocessing  and  Model Training</vt:lpstr>
      <vt:lpstr>Labeling and splitting  the data</vt:lpstr>
      <vt:lpstr>Balancing the data</vt:lpstr>
      <vt:lpstr>Scaling the data</vt:lpstr>
      <vt:lpstr>Choosing a model</vt:lpstr>
      <vt:lpstr>Importing libraries for model building</vt:lpstr>
      <vt:lpstr>PowerPoint Presentation</vt:lpstr>
      <vt:lpstr>PowerPoint Presentation</vt:lpstr>
      <vt:lpstr>PowerPoint Presentation</vt:lpstr>
      <vt:lpstr>Machine learning Algorithms</vt:lpstr>
      <vt:lpstr>Summary of algorithms</vt:lpstr>
      <vt:lpstr>Model Evaluations</vt:lpstr>
      <vt:lpstr>Logistic Regression</vt:lpstr>
      <vt:lpstr>DecisionTree Classifier</vt:lpstr>
      <vt:lpstr>RandomForest Classifier</vt:lpstr>
      <vt:lpstr>GradientBoosting Classifier</vt:lpstr>
      <vt:lpstr>ExtraTrees Classifier</vt:lpstr>
      <vt:lpstr>Hyperparameter Tunning</vt:lpstr>
      <vt:lpstr>RandomForest Classifier Hyperparmeter tunnning</vt:lpstr>
      <vt:lpstr>PowerPoint Presentation</vt:lpstr>
      <vt:lpstr>PowerPoint Presentation</vt:lpstr>
      <vt:lpstr>PowerPoint Presentation</vt:lpstr>
      <vt:lpstr>Model Prediction</vt:lpstr>
      <vt:lpstr>Saving the prediction into csv file </vt:lpstr>
      <vt:lpstr>Saving model</vt:lpstr>
      <vt:lpstr>Conclusion of the project</vt:lpstr>
      <vt:lpstr>Limitation and 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Defaulters</dc:title>
  <dc:creator>Aseem</dc:creator>
  <cp:lastModifiedBy>Aseem</cp:lastModifiedBy>
  <cp:revision>36</cp:revision>
  <dcterms:created xsi:type="dcterms:W3CDTF">2021-04-27T14:20:45Z</dcterms:created>
  <dcterms:modified xsi:type="dcterms:W3CDTF">2021-04-29T10:14:57Z</dcterms:modified>
</cp:coreProperties>
</file>